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Nunito Sans Expanded Bold" charset="1" panose="00000000000000000000"/>
      <p:regular r:id="rId35"/>
    </p:embeddedFont>
    <p:embeddedFont>
      <p:font typeface="Red Hat Display Bold" charset="1" panose="02010803040201060303"/>
      <p:regular r:id="rId36"/>
    </p:embeddedFont>
    <p:embeddedFont>
      <p:font typeface="Canva Sans Bold" charset="1" panose="020B0803030501040103"/>
      <p:regular r:id="rId37"/>
    </p:embeddedFont>
    <p:embeddedFont>
      <p:font typeface="Canva Sans Italics" charset="1" panose="020B0503030501040103"/>
      <p:regular r:id="rId38"/>
    </p:embeddedFont>
    <p:embeddedFont>
      <p:font typeface="Open Sans Bold" charset="1" panose="020B0806030504020204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gif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gif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37365">
            <a:off x="5771552" y="-1113593"/>
            <a:ext cx="16441164" cy="4973452"/>
          </a:xfrm>
          <a:custGeom>
            <a:avLst/>
            <a:gdLst/>
            <a:ahLst/>
            <a:cxnLst/>
            <a:rect r="r" b="b" t="t" l="l"/>
            <a:pathLst>
              <a:path h="4973452" w="16441164">
                <a:moveTo>
                  <a:pt x="0" y="0"/>
                </a:moveTo>
                <a:lnTo>
                  <a:pt x="16441164" y="0"/>
                </a:lnTo>
                <a:lnTo>
                  <a:pt x="16441164" y="4973453"/>
                </a:lnTo>
                <a:lnTo>
                  <a:pt x="0" y="4973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114849" y="985909"/>
            <a:ext cx="13845097" cy="14002626"/>
          </a:xfrm>
          <a:custGeom>
            <a:avLst/>
            <a:gdLst/>
            <a:ahLst/>
            <a:cxnLst/>
            <a:rect r="r" b="b" t="t" l="l"/>
            <a:pathLst>
              <a:path h="14002626" w="13845097">
                <a:moveTo>
                  <a:pt x="0" y="0"/>
                </a:moveTo>
                <a:lnTo>
                  <a:pt x="13845097" y="0"/>
                </a:lnTo>
                <a:lnTo>
                  <a:pt x="13845097" y="14002627"/>
                </a:lnTo>
                <a:lnTo>
                  <a:pt x="0" y="14002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10423" y="1252108"/>
            <a:ext cx="879225" cy="879225"/>
            <a:chOff x="0" y="0"/>
            <a:chExt cx="1172300" cy="11723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72300" cy="117230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673AB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201759" y="187095"/>
              <a:ext cx="768782" cy="752313"/>
            </a:xfrm>
            <a:custGeom>
              <a:avLst/>
              <a:gdLst/>
              <a:ahLst/>
              <a:cxnLst/>
              <a:rect r="r" b="b" t="t" l="l"/>
              <a:pathLst>
                <a:path h="752313" w="768782">
                  <a:moveTo>
                    <a:pt x="0" y="0"/>
                  </a:moveTo>
                  <a:lnTo>
                    <a:pt x="768782" y="0"/>
                  </a:lnTo>
                  <a:lnTo>
                    <a:pt x="768782" y="752313"/>
                  </a:lnTo>
                  <a:lnTo>
                    <a:pt x="0" y="752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015601" y="4764286"/>
            <a:ext cx="6256797" cy="2295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6500" spc="-305" b="true">
                <a:solidFill>
                  <a:srgbClr val="673AB7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WAVECON Telecom </a:t>
            </a:r>
          </a:p>
          <a:p>
            <a:pPr algn="l">
              <a:lnSpc>
                <a:spcPts val="5850"/>
              </a:lnSpc>
            </a:pPr>
            <a:r>
              <a:rPr lang="en-US" sz="6500" spc="-305" b="true">
                <a:solidFill>
                  <a:srgbClr val="673AB7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86021" y="8094559"/>
            <a:ext cx="5483457" cy="98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4"/>
              </a:lnSpc>
            </a:pPr>
            <a:r>
              <a:rPr lang="en-US" b="true" sz="3499" spc="461">
                <a:solidFill>
                  <a:srgbClr val="673AB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PRSENTED BY ANIRUDDHA BISWAS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48370" y="1430284"/>
            <a:ext cx="3184983" cy="580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b="true" sz="2358" spc="341">
                <a:solidFill>
                  <a:srgbClr val="673AB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ATLIQ TECHNOLOGIES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50572" y="2265894"/>
            <a:ext cx="5970912" cy="6596492"/>
            <a:chOff x="0" y="0"/>
            <a:chExt cx="925050" cy="1021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5051" cy="1021969"/>
            </a:xfrm>
            <a:custGeom>
              <a:avLst/>
              <a:gdLst/>
              <a:ahLst/>
              <a:cxnLst/>
              <a:rect r="r" b="b" t="t" l="l"/>
              <a:pathLst>
                <a:path h="1021969" w="925051">
                  <a:moveTo>
                    <a:pt x="0" y="0"/>
                  </a:moveTo>
                  <a:lnTo>
                    <a:pt x="925051" y="0"/>
                  </a:lnTo>
                  <a:lnTo>
                    <a:pt x="925051" y="1021969"/>
                  </a:lnTo>
                  <a:lnTo>
                    <a:pt x="0" y="1021969"/>
                  </a:lnTo>
                  <a:close/>
                </a:path>
              </a:pathLst>
            </a:custGeom>
            <a:blipFill>
              <a:blip r:embed="rId2"/>
              <a:stretch>
                <a:fillRect l="0" t="-8" r="0" b="-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038996" y="904875"/>
            <a:ext cx="4212097" cy="109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WAVECON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89247" y="2356012"/>
            <a:ext cx="282486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CHANDIGARH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89247" y="2974428"/>
            <a:ext cx="1247415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DELHI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89247" y="3597915"/>
            <a:ext cx="2100696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GURGAON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89247" y="4218866"/>
            <a:ext cx="1493634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JAIPUR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89247" y="6081721"/>
            <a:ext cx="1892989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KOLKATA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89247" y="4839818"/>
            <a:ext cx="2108790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LUCKNOW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89247" y="5460769"/>
            <a:ext cx="138906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PATNA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89247" y="6702672"/>
            <a:ext cx="1530710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RAIPUR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600887" y="3895370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349690" y="3990284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258336" y="3534098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482965" y="437250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367109" y="437250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305058" y="4661714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823330" y="5187752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7"/>
                </a:lnTo>
                <a:lnTo>
                  <a:pt x="0" y="1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500384" y="5808703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50572" y="2265894"/>
            <a:ext cx="5970912" cy="6596492"/>
            <a:chOff x="0" y="0"/>
            <a:chExt cx="925050" cy="1021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5051" cy="1021969"/>
            </a:xfrm>
            <a:custGeom>
              <a:avLst/>
              <a:gdLst/>
              <a:ahLst/>
              <a:cxnLst/>
              <a:rect r="r" b="b" t="t" l="l"/>
              <a:pathLst>
                <a:path h="1021969" w="925051">
                  <a:moveTo>
                    <a:pt x="0" y="0"/>
                  </a:moveTo>
                  <a:lnTo>
                    <a:pt x="925051" y="0"/>
                  </a:lnTo>
                  <a:lnTo>
                    <a:pt x="925051" y="1021969"/>
                  </a:lnTo>
                  <a:lnTo>
                    <a:pt x="0" y="1021969"/>
                  </a:lnTo>
                  <a:close/>
                </a:path>
              </a:pathLst>
            </a:custGeom>
            <a:blipFill>
              <a:blip r:embed="rId2"/>
              <a:stretch>
                <a:fillRect l="0" t="-8" r="0" b="-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038996" y="904875"/>
            <a:ext cx="4212097" cy="109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WAVECON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04552" y="2356012"/>
            <a:ext cx="2695878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AHMEDABAD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89247" y="2356012"/>
            <a:ext cx="282486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CHANDIGARH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89247" y="2974428"/>
            <a:ext cx="1247415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DELHI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89247" y="3597915"/>
            <a:ext cx="2100696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GURGAON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89247" y="4218866"/>
            <a:ext cx="1493634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JAIPUR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89247" y="6081721"/>
            <a:ext cx="1892989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KOLKATA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89247" y="4839818"/>
            <a:ext cx="2108790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LUCKNOW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89247" y="5460769"/>
            <a:ext cx="138906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PATNA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89247" y="6702672"/>
            <a:ext cx="1530710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RAIPUR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600887" y="3895370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349690" y="3990284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258336" y="3534098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482965" y="437250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367109" y="437250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305058" y="4661714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823330" y="5187752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7"/>
                </a:lnTo>
                <a:lnTo>
                  <a:pt x="0" y="1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500384" y="5808703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726575" y="528266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7"/>
                </a:lnTo>
                <a:lnTo>
                  <a:pt x="0" y="1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50572" y="2265894"/>
            <a:ext cx="5970912" cy="6596492"/>
            <a:chOff x="0" y="0"/>
            <a:chExt cx="925050" cy="1021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5051" cy="1021969"/>
            </a:xfrm>
            <a:custGeom>
              <a:avLst/>
              <a:gdLst/>
              <a:ahLst/>
              <a:cxnLst/>
              <a:rect r="r" b="b" t="t" l="l"/>
              <a:pathLst>
                <a:path h="1021969" w="925051">
                  <a:moveTo>
                    <a:pt x="0" y="0"/>
                  </a:moveTo>
                  <a:lnTo>
                    <a:pt x="925051" y="0"/>
                  </a:lnTo>
                  <a:lnTo>
                    <a:pt x="925051" y="1021969"/>
                  </a:lnTo>
                  <a:lnTo>
                    <a:pt x="0" y="1021969"/>
                  </a:lnTo>
                  <a:close/>
                </a:path>
              </a:pathLst>
            </a:custGeom>
            <a:blipFill>
              <a:blip r:embed="rId2"/>
              <a:stretch>
                <a:fillRect l="0" t="-8" r="0" b="-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038996" y="904875"/>
            <a:ext cx="4212097" cy="109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WAVECON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89247" y="2356012"/>
            <a:ext cx="282486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CHANDIGARH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89247" y="2974428"/>
            <a:ext cx="1247415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DELHI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89247" y="3597915"/>
            <a:ext cx="2100696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GURGAON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89247" y="4218866"/>
            <a:ext cx="1493634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JAIPUR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89247" y="6081721"/>
            <a:ext cx="1892989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KOLKATA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89247" y="4839818"/>
            <a:ext cx="2108790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LUCKNOW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89247" y="5460769"/>
            <a:ext cx="138906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PATNA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89247" y="6702672"/>
            <a:ext cx="1530710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RAIPUR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04552" y="2356012"/>
            <a:ext cx="2695878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AHMEDABAD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04552" y="2974428"/>
            <a:ext cx="1755650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MUMBAI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04552" y="3597915"/>
            <a:ext cx="114010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PUNE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600887" y="3895370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349690" y="3990284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258336" y="3534098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482965" y="437250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367109" y="437250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305058" y="4661714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823330" y="5187752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7"/>
                </a:lnTo>
                <a:lnTo>
                  <a:pt x="0" y="1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500384" y="5808703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726575" y="528266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7"/>
                </a:lnTo>
                <a:lnTo>
                  <a:pt x="0" y="1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726575" y="6090375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199940" y="6138871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7"/>
                </a:lnTo>
                <a:lnTo>
                  <a:pt x="0" y="1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50572" y="2265894"/>
            <a:ext cx="5970912" cy="6596492"/>
            <a:chOff x="0" y="0"/>
            <a:chExt cx="925050" cy="1021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5051" cy="1021969"/>
            </a:xfrm>
            <a:custGeom>
              <a:avLst/>
              <a:gdLst/>
              <a:ahLst/>
              <a:cxnLst/>
              <a:rect r="r" b="b" t="t" l="l"/>
              <a:pathLst>
                <a:path h="1021969" w="925051">
                  <a:moveTo>
                    <a:pt x="0" y="0"/>
                  </a:moveTo>
                  <a:lnTo>
                    <a:pt x="925051" y="0"/>
                  </a:lnTo>
                  <a:lnTo>
                    <a:pt x="925051" y="1021969"/>
                  </a:lnTo>
                  <a:lnTo>
                    <a:pt x="0" y="1021969"/>
                  </a:lnTo>
                  <a:close/>
                </a:path>
              </a:pathLst>
            </a:custGeom>
            <a:blipFill>
              <a:blip r:embed="rId2"/>
              <a:stretch>
                <a:fillRect l="0" t="-9" r="0" b="-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038996" y="904875"/>
            <a:ext cx="4212097" cy="109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WAVECON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89247" y="2356012"/>
            <a:ext cx="282486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CHANDIGARH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89247" y="2974428"/>
            <a:ext cx="1247415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DELHI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89247" y="3597915"/>
            <a:ext cx="2100696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GURGAON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89247" y="4218866"/>
            <a:ext cx="1493634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JAIPUR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89247" y="6081721"/>
            <a:ext cx="1892989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KOLKATA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89247" y="4839818"/>
            <a:ext cx="2108790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LUCKNOW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89247" y="5460769"/>
            <a:ext cx="138906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PATNA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89247" y="6702672"/>
            <a:ext cx="1530710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RAIPUR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04552" y="2356012"/>
            <a:ext cx="2695878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AHMEDABAD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04552" y="4221401"/>
            <a:ext cx="2570549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HYDERABAD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04552" y="2977808"/>
            <a:ext cx="1755650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MUMBAI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04552" y="3599605"/>
            <a:ext cx="114010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PUNE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600887" y="3895370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349690" y="3990284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258336" y="3534098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482965" y="437250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367109" y="437250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305058" y="4661714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823330" y="5187752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7"/>
                </a:lnTo>
                <a:lnTo>
                  <a:pt x="0" y="1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500384" y="5808703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726575" y="528266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7"/>
                </a:lnTo>
                <a:lnTo>
                  <a:pt x="0" y="1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726575" y="6090375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534250" y="6189349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7"/>
                </a:lnTo>
                <a:lnTo>
                  <a:pt x="0" y="1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949537" y="6429655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7"/>
                </a:lnTo>
                <a:lnTo>
                  <a:pt x="0" y="1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50572" y="2265894"/>
            <a:ext cx="5970912" cy="6596492"/>
            <a:chOff x="0" y="0"/>
            <a:chExt cx="925050" cy="1021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5051" cy="1021969"/>
            </a:xfrm>
            <a:custGeom>
              <a:avLst/>
              <a:gdLst/>
              <a:ahLst/>
              <a:cxnLst/>
              <a:rect r="r" b="b" t="t" l="l"/>
              <a:pathLst>
                <a:path h="1021969" w="925051">
                  <a:moveTo>
                    <a:pt x="0" y="0"/>
                  </a:moveTo>
                  <a:lnTo>
                    <a:pt x="925051" y="0"/>
                  </a:lnTo>
                  <a:lnTo>
                    <a:pt x="925051" y="1021969"/>
                  </a:lnTo>
                  <a:lnTo>
                    <a:pt x="0" y="1021969"/>
                  </a:lnTo>
                  <a:close/>
                </a:path>
              </a:pathLst>
            </a:custGeom>
            <a:blipFill>
              <a:blip r:embed="rId2"/>
              <a:stretch>
                <a:fillRect l="0" t="-9" r="0" b="-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038996" y="904875"/>
            <a:ext cx="4212097" cy="109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WAVECON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89247" y="2356012"/>
            <a:ext cx="282486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CHANDIGARH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89247" y="2974428"/>
            <a:ext cx="1247415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DELHI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89247" y="3597915"/>
            <a:ext cx="2100696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GURGAON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89247" y="4218866"/>
            <a:ext cx="1493634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JAIPUR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89247" y="6081721"/>
            <a:ext cx="1892989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KOLKATA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89247" y="4839818"/>
            <a:ext cx="2108790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LUCKNOW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89247" y="5460769"/>
            <a:ext cx="138906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PATNA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89247" y="6702672"/>
            <a:ext cx="1530710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RAIPUR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53652" y="2356012"/>
            <a:ext cx="2695878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AHMEDABAD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53652" y="4846044"/>
            <a:ext cx="2541305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BANGALORE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53652" y="4223536"/>
            <a:ext cx="2570549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HYDERABAD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53652" y="2978520"/>
            <a:ext cx="1755650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MUMBAI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53652" y="3601028"/>
            <a:ext cx="114010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PUNE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600887" y="3895370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349690" y="3990284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258336" y="3534098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482965" y="437250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367109" y="437250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305058" y="4661714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823330" y="5187752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7"/>
                </a:lnTo>
                <a:lnTo>
                  <a:pt x="0" y="1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500384" y="5808703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726575" y="528266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7"/>
                </a:lnTo>
                <a:lnTo>
                  <a:pt x="0" y="1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726575" y="6090375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534250" y="6189349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7"/>
                </a:lnTo>
                <a:lnTo>
                  <a:pt x="0" y="1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800800" y="6524569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7"/>
                </a:lnTo>
                <a:lnTo>
                  <a:pt x="0" y="1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667525" y="7472074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7"/>
                </a:lnTo>
                <a:lnTo>
                  <a:pt x="0" y="1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50572" y="2265894"/>
            <a:ext cx="5970912" cy="6596492"/>
            <a:chOff x="0" y="0"/>
            <a:chExt cx="925050" cy="1021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5051" cy="1021969"/>
            </a:xfrm>
            <a:custGeom>
              <a:avLst/>
              <a:gdLst/>
              <a:ahLst/>
              <a:cxnLst/>
              <a:rect r="r" b="b" t="t" l="l"/>
              <a:pathLst>
                <a:path h="1021969" w="925051">
                  <a:moveTo>
                    <a:pt x="0" y="0"/>
                  </a:moveTo>
                  <a:lnTo>
                    <a:pt x="925051" y="0"/>
                  </a:lnTo>
                  <a:lnTo>
                    <a:pt x="925051" y="1021969"/>
                  </a:lnTo>
                  <a:lnTo>
                    <a:pt x="0" y="1021969"/>
                  </a:lnTo>
                  <a:close/>
                </a:path>
              </a:pathLst>
            </a:custGeom>
            <a:blipFill>
              <a:blip r:embed="rId2"/>
              <a:stretch>
                <a:fillRect l="0" t="-9" r="0" b="-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038996" y="904875"/>
            <a:ext cx="4212097" cy="109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WAVECON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89247" y="2356012"/>
            <a:ext cx="282486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CHANDIGARH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89247" y="2974428"/>
            <a:ext cx="1247415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DELHI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89247" y="3597915"/>
            <a:ext cx="2100696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GURGAON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89247" y="4218866"/>
            <a:ext cx="1493634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JAIPUR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89247" y="6081721"/>
            <a:ext cx="1892989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KOLKATA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89247" y="4839818"/>
            <a:ext cx="2108790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LUCKNOW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89247" y="5460769"/>
            <a:ext cx="138906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PATNA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89247" y="6702672"/>
            <a:ext cx="1530710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RAIPUR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48937" y="2356012"/>
            <a:ext cx="2695878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AHMEDABAD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48937" y="4839818"/>
            <a:ext cx="2541305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BANGALORE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48937" y="5460769"/>
            <a:ext cx="1905653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CHENNAI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48937" y="6081721"/>
            <a:ext cx="2751493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COIMBATORE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48937" y="4218866"/>
            <a:ext cx="2570549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HYDERABAD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48937" y="2976963"/>
            <a:ext cx="1755650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MUMBAI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48937" y="3597915"/>
            <a:ext cx="114010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PUNE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600887" y="3895370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349690" y="3990284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258336" y="3534098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482965" y="437250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367109" y="437250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305058" y="4661714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823330" y="5187752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7"/>
                </a:lnTo>
                <a:lnTo>
                  <a:pt x="0" y="1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500384" y="5808703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726575" y="528266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7"/>
                </a:lnTo>
                <a:lnTo>
                  <a:pt x="0" y="1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726575" y="6090375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534250" y="6189349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7"/>
                </a:lnTo>
                <a:lnTo>
                  <a:pt x="0" y="1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800800" y="6524569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7"/>
                </a:lnTo>
                <a:lnTo>
                  <a:pt x="0" y="1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2667525" y="7472074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7"/>
                </a:lnTo>
                <a:lnTo>
                  <a:pt x="0" y="1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3104404" y="7661901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2549602" y="8051192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8771" y="2462407"/>
            <a:ext cx="333375" cy="333375"/>
            <a:chOff x="0" y="0"/>
            <a:chExt cx="88503" cy="885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503" cy="88503"/>
            </a:xfrm>
            <a:custGeom>
              <a:avLst/>
              <a:gdLst/>
              <a:ahLst/>
              <a:cxnLst/>
              <a:rect r="r" b="b" t="t" l="l"/>
              <a:pathLst>
                <a:path h="88503" w="88503">
                  <a:moveTo>
                    <a:pt x="0" y="0"/>
                  </a:moveTo>
                  <a:lnTo>
                    <a:pt x="88503" y="0"/>
                  </a:lnTo>
                  <a:lnTo>
                    <a:pt x="88503" y="88503"/>
                  </a:lnTo>
                  <a:lnTo>
                    <a:pt x="0" y="88503"/>
                  </a:lnTo>
                  <a:close/>
                </a:path>
              </a:pathLst>
            </a:custGeom>
            <a:solidFill>
              <a:srgbClr val="673AB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47625"/>
              <a:ext cx="88503" cy="40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038996" y="904875"/>
            <a:ext cx="4212097" cy="109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WAVECON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3234" y="2331639"/>
            <a:ext cx="10362485" cy="53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the impact of the 5G launch on our revenue?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3234" y="3188174"/>
            <a:ext cx="1004247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Which KPI is underperforming after the 5G launch?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3234" y="4044709"/>
            <a:ext cx="1465852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the 5G launch, which plans are performing well in terms of revenue?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3234" y="4901244"/>
            <a:ext cx="736356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Which plans are not performing well?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4118" y="5757779"/>
            <a:ext cx="1026006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 there any plan affected largely by the 5G launch?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3938" y="6614314"/>
            <a:ext cx="899264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Should we continue or discontinue that plan?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4239" y="7470849"/>
            <a:ext cx="1155501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 there any plan that is discontinued after the 5G launch?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3593" y="8327384"/>
            <a:ext cx="492993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the reason for it?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08771" y="3318942"/>
            <a:ext cx="333375" cy="333375"/>
            <a:chOff x="0" y="0"/>
            <a:chExt cx="88503" cy="885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8503" cy="88503"/>
            </a:xfrm>
            <a:custGeom>
              <a:avLst/>
              <a:gdLst/>
              <a:ahLst/>
              <a:cxnLst/>
              <a:rect r="r" b="b" t="t" l="l"/>
              <a:pathLst>
                <a:path h="88503" w="88503">
                  <a:moveTo>
                    <a:pt x="0" y="0"/>
                  </a:moveTo>
                  <a:lnTo>
                    <a:pt x="88503" y="0"/>
                  </a:lnTo>
                  <a:lnTo>
                    <a:pt x="88503" y="88503"/>
                  </a:lnTo>
                  <a:lnTo>
                    <a:pt x="0" y="88503"/>
                  </a:lnTo>
                  <a:close/>
                </a:path>
              </a:pathLst>
            </a:custGeom>
            <a:solidFill>
              <a:srgbClr val="673AB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47625"/>
              <a:ext cx="88503" cy="40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08771" y="4176192"/>
            <a:ext cx="333375" cy="333375"/>
            <a:chOff x="0" y="0"/>
            <a:chExt cx="88503" cy="885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8503" cy="88503"/>
            </a:xfrm>
            <a:custGeom>
              <a:avLst/>
              <a:gdLst/>
              <a:ahLst/>
              <a:cxnLst/>
              <a:rect r="r" b="b" t="t" l="l"/>
              <a:pathLst>
                <a:path h="88503" w="88503">
                  <a:moveTo>
                    <a:pt x="0" y="0"/>
                  </a:moveTo>
                  <a:lnTo>
                    <a:pt x="88503" y="0"/>
                  </a:lnTo>
                  <a:lnTo>
                    <a:pt x="88503" y="88503"/>
                  </a:lnTo>
                  <a:lnTo>
                    <a:pt x="0" y="88503"/>
                  </a:lnTo>
                  <a:close/>
                </a:path>
              </a:pathLst>
            </a:custGeom>
            <a:solidFill>
              <a:srgbClr val="673AB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47625"/>
              <a:ext cx="88503" cy="40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08771" y="5033442"/>
            <a:ext cx="333375" cy="333375"/>
            <a:chOff x="0" y="0"/>
            <a:chExt cx="88503" cy="885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8503" cy="88503"/>
            </a:xfrm>
            <a:custGeom>
              <a:avLst/>
              <a:gdLst/>
              <a:ahLst/>
              <a:cxnLst/>
              <a:rect r="r" b="b" t="t" l="l"/>
              <a:pathLst>
                <a:path h="88503" w="88503">
                  <a:moveTo>
                    <a:pt x="0" y="0"/>
                  </a:moveTo>
                  <a:lnTo>
                    <a:pt x="88503" y="0"/>
                  </a:lnTo>
                  <a:lnTo>
                    <a:pt x="88503" y="88503"/>
                  </a:lnTo>
                  <a:lnTo>
                    <a:pt x="0" y="88503"/>
                  </a:lnTo>
                  <a:close/>
                </a:path>
              </a:pathLst>
            </a:custGeom>
            <a:solidFill>
              <a:srgbClr val="673AB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47625"/>
              <a:ext cx="88503" cy="40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08771" y="5890692"/>
            <a:ext cx="333375" cy="333375"/>
            <a:chOff x="0" y="0"/>
            <a:chExt cx="88503" cy="885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8503" cy="88503"/>
            </a:xfrm>
            <a:custGeom>
              <a:avLst/>
              <a:gdLst/>
              <a:ahLst/>
              <a:cxnLst/>
              <a:rect r="r" b="b" t="t" l="l"/>
              <a:pathLst>
                <a:path h="88503" w="88503">
                  <a:moveTo>
                    <a:pt x="0" y="0"/>
                  </a:moveTo>
                  <a:lnTo>
                    <a:pt x="88503" y="0"/>
                  </a:lnTo>
                  <a:lnTo>
                    <a:pt x="88503" y="88503"/>
                  </a:lnTo>
                  <a:lnTo>
                    <a:pt x="0" y="88503"/>
                  </a:lnTo>
                  <a:close/>
                </a:path>
              </a:pathLst>
            </a:custGeom>
            <a:solidFill>
              <a:srgbClr val="673AB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47625"/>
              <a:ext cx="88503" cy="40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08771" y="6747942"/>
            <a:ext cx="333375" cy="333375"/>
            <a:chOff x="0" y="0"/>
            <a:chExt cx="88503" cy="8850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8503" cy="88503"/>
            </a:xfrm>
            <a:custGeom>
              <a:avLst/>
              <a:gdLst/>
              <a:ahLst/>
              <a:cxnLst/>
              <a:rect r="r" b="b" t="t" l="l"/>
              <a:pathLst>
                <a:path h="88503" w="88503">
                  <a:moveTo>
                    <a:pt x="0" y="0"/>
                  </a:moveTo>
                  <a:lnTo>
                    <a:pt x="88503" y="0"/>
                  </a:lnTo>
                  <a:lnTo>
                    <a:pt x="88503" y="88503"/>
                  </a:lnTo>
                  <a:lnTo>
                    <a:pt x="0" y="88503"/>
                  </a:lnTo>
                  <a:close/>
                </a:path>
              </a:pathLst>
            </a:custGeom>
            <a:solidFill>
              <a:srgbClr val="673AB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47625"/>
              <a:ext cx="88503" cy="40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08771" y="7605192"/>
            <a:ext cx="333375" cy="333375"/>
            <a:chOff x="0" y="0"/>
            <a:chExt cx="88503" cy="8850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8503" cy="88503"/>
            </a:xfrm>
            <a:custGeom>
              <a:avLst/>
              <a:gdLst/>
              <a:ahLst/>
              <a:cxnLst/>
              <a:rect r="r" b="b" t="t" l="l"/>
              <a:pathLst>
                <a:path h="88503" w="88503">
                  <a:moveTo>
                    <a:pt x="0" y="0"/>
                  </a:moveTo>
                  <a:lnTo>
                    <a:pt x="88503" y="0"/>
                  </a:lnTo>
                  <a:lnTo>
                    <a:pt x="88503" y="88503"/>
                  </a:lnTo>
                  <a:lnTo>
                    <a:pt x="0" y="88503"/>
                  </a:lnTo>
                  <a:close/>
                </a:path>
              </a:pathLst>
            </a:custGeom>
            <a:solidFill>
              <a:srgbClr val="673AB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47625"/>
              <a:ext cx="88503" cy="40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08771" y="8458152"/>
            <a:ext cx="333375" cy="333375"/>
            <a:chOff x="0" y="0"/>
            <a:chExt cx="88503" cy="8850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8503" cy="88503"/>
            </a:xfrm>
            <a:custGeom>
              <a:avLst/>
              <a:gdLst/>
              <a:ahLst/>
              <a:cxnLst/>
              <a:rect r="r" b="b" t="t" l="l"/>
              <a:pathLst>
                <a:path h="88503" w="88503">
                  <a:moveTo>
                    <a:pt x="0" y="0"/>
                  </a:moveTo>
                  <a:lnTo>
                    <a:pt x="88503" y="0"/>
                  </a:lnTo>
                  <a:lnTo>
                    <a:pt x="88503" y="88503"/>
                  </a:lnTo>
                  <a:lnTo>
                    <a:pt x="0" y="88503"/>
                  </a:lnTo>
                  <a:close/>
                </a:path>
              </a:pathLst>
            </a:custGeom>
            <a:solidFill>
              <a:srgbClr val="673AB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47625"/>
              <a:ext cx="88503" cy="40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88715" y="1211536"/>
            <a:ext cx="13510570" cy="67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the impact of the 5G launch on our revenue?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788913" y="3226616"/>
            <a:ext cx="3617819" cy="576172"/>
            <a:chOff x="0" y="0"/>
            <a:chExt cx="4823758" cy="76822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823758" cy="768229"/>
              <a:chOff x="0" y="0"/>
              <a:chExt cx="3136436" cy="49950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136435" cy="499507"/>
              </a:xfrm>
              <a:custGeom>
                <a:avLst/>
                <a:gdLst/>
                <a:ahLst/>
                <a:cxnLst/>
                <a:rect r="r" b="b" t="t" l="l"/>
                <a:pathLst>
                  <a:path h="499507" w="3136435">
                    <a:moveTo>
                      <a:pt x="0" y="0"/>
                    </a:moveTo>
                    <a:lnTo>
                      <a:pt x="3136435" y="0"/>
                    </a:lnTo>
                    <a:lnTo>
                      <a:pt x="3136435" y="499507"/>
                    </a:lnTo>
                    <a:lnTo>
                      <a:pt x="0" y="49950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3136436" cy="5376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88189" y="44178"/>
              <a:ext cx="332164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673AB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Total Revenue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788913" y="4040913"/>
            <a:ext cx="3617819" cy="576172"/>
            <a:chOff x="0" y="0"/>
            <a:chExt cx="4823758" cy="76822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823758" cy="768229"/>
              <a:chOff x="0" y="0"/>
              <a:chExt cx="3136436" cy="49950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136435" cy="499507"/>
              </a:xfrm>
              <a:custGeom>
                <a:avLst/>
                <a:gdLst/>
                <a:ahLst/>
                <a:cxnLst/>
                <a:rect r="r" b="b" t="t" l="l"/>
                <a:pathLst>
                  <a:path h="499507" w="3136435">
                    <a:moveTo>
                      <a:pt x="0" y="0"/>
                    </a:moveTo>
                    <a:lnTo>
                      <a:pt x="3136435" y="0"/>
                    </a:lnTo>
                    <a:lnTo>
                      <a:pt x="3136435" y="499507"/>
                    </a:lnTo>
                    <a:lnTo>
                      <a:pt x="0" y="49950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3136436" cy="5376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88189" y="44178"/>
              <a:ext cx="444738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673AB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Revenue Before 5G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88913" y="4855618"/>
            <a:ext cx="3617819" cy="576172"/>
            <a:chOff x="0" y="0"/>
            <a:chExt cx="4823758" cy="76822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4823758" cy="768229"/>
              <a:chOff x="0" y="0"/>
              <a:chExt cx="3136436" cy="49950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136435" cy="499507"/>
              </a:xfrm>
              <a:custGeom>
                <a:avLst/>
                <a:gdLst/>
                <a:ahLst/>
                <a:cxnLst/>
                <a:rect r="r" b="b" t="t" l="l"/>
                <a:pathLst>
                  <a:path h="499507" w="3136435">
                    <a:moveTo>
                      <a:pt x="0" y="0"/>
                    </a:moveTo>
                    <a:lnTo>
                      <a:pt x="3136435" y="0"/>
                    </a:lnTo>
                    <a:lnTo>
                      <a:pt x="3136435" y="499507"/>
                    </a:lnTo>
                    <a:lnTo>
                      <a:pt x="0" y="49950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3136436" cy="5376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188189" y="44178"/>
              <a:ext cx="407035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673AB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Revenue After 5G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788913" y="5669915"/>
            <a:ext cx="3617819" cy="576172"/>
            <a:chOff x="0" y="0"/>
            <a:chExt cx="4823758" cy="768229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4823758" cy="768229"/>
              <a:chOff x="0" y="0"/>
              <a:chExt cx="3136436" cy="49950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136435" cy="499507"/>
              </a:xfrm>
              <a:custGeom>
                <a:avLst/>
                <a:gdLst/>
                <a:ahLst/>
                <a:cxnLst/>
                <a:rect r="r" b="b" t="t" l="l"/>
                <a:pathLst>
                  <a:path h="499507" w="3136435">
                    <a:moveTo>
                      <a:pt x="0" y="0"/>
                    </a:moveTo>
                    <a:lnTo>
                      <a:pt x="3136435" y="0"/>
                    </a:lnTo>
                    <a:lnTo>
                      <a:pt x="3136435" y="499507"/>
                    </a:lnTo>
                    <a:lnTo>
                      <a:pt x="0" y="49950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3136436" cy="5376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44178"/>
              <a:ext cx="4394398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673AB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Revenue Change 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06732" y="3226616"/>
            <a:ext cx="3092356" cy="576172"/>
            <a:chOff x="0" y="0"/>
            <a:chExt cx="4123141" cy="76822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4123141" cy="768229"/>
              <a:chOff x="0" y="0"/>
              <a:chExt cx="2680890" cy="499507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680890" cy="499507"/>
              </a:xfrm>
              <a:custGeom>
                <a:avLst/>
                <a:gdLst/>
                <a:ahLst/>
                <a:cxnLst/>
                <a:rect r="r" b="b" t="t" l="l"/>
                <a:pathLst>
                  <a:path h="499507" w="2680890">
                    <a:moveTo>
                      <a:pt x="0" y="0"/>
                    </a:moveTo>
                    <a:lnTo>
                      <a:pt x="2680890" y="0"/>
                    </a:lnTo>
                    <a:lnTo>
                      <a:pt x="2680890" y="499507"/>
                    </a:lnTo>
                    <a:lnTo>
                      <a:pt x="0" y="49950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2680890" cy="5376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1893530" y="44178"/>
              <a:ext cx="2035572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673AB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31,874 M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406732" y="4040913"/>
            <a:ext cx="3092356" cy="576172"/>
            <a:chOff x="0" y="0"/>
            <a:chExt cx="4123141" cy="768229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4123141" cy="768229"/>
              <a:chOff x="0" y="0"/>
              <a:chExt cx="2680890" cy="499507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2680890" cy="499507"/>
              </a:xfrm>
              <a:custGeom>
                <a:avLst/>
                <a:gdLst/>
                <a:ahLst/>
                <a:cxnLst/>
                <a:rect r="r" b="b" t="t" l="l"/>
                <a:pathLst>
                  <a:path h="499507" w="2680890">
                    <a:moveTo>
                      <a:pt x="0" y="0"/>
                    </a:moveTo>
                    <a:lnTo>
                      <a:pt x="2680890" y="0"/>
                    </a:lnTo>
                    <a:lnTo>
                      <a:pt x="2680890" y="499507"/>
                    </a:lnTo>
                    <a:lnTo>
                      <a:pt x="0" y="49950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2680890" cy="5376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1893530" y="44178"/>
              <a:ext cx="200163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673AB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15,977 M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406732" y="4855618"/>
            <a:ext cx="3092356" cy="576172"/>
            <a:chOff x="0" y="0"/>
            <a:chExt cx="4123141" cy="768229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4123141" cy="768229"/>
              <a:chOff x="0" y="0"/>
              <a:chExt cx="2680890" cy="499507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680890" cy="499507"/>
              </a:xfrm>
              <a:custGeom>
                <a:avLst/>
                <a:gdLst/>
                <a:ahLst/>
                <a:cxnLst/>
                <a:rect r="r" b="b" t="t" l="l"/>
                <a:pathLst>
                  <a:path h="499507" w="2680890">
                    <a:moveTo>
                      <a:pt x="0" y="0"/>
                    </a:moveTo>
                    <a:lnTo>
                      <a:pt x="2680890" y="0"/>
                    </a:lnTo>
                    <a:lnTo>
                      <a:pt x="2680890" y="499507"/>
                    </a:lnTo>
                    <a:lnTo>
                      <a:pt x="0" y="49950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680890" cy="5376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1843325" y="44178"/>
              <a:ext cx="2051844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673AB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15,897 M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788913" y="6484212"/>
            <a:ext cx="3617819" cy="576172"/>
            <a:chOff x="0" y="0"/>
            <a:chExt cx="4823758" cy="768229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4823758" cy="768229"/>
              <a:chOff x="0" y="0"/>
              <a:chExt cx="3136436" cy="499507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136435" cy="499507"/>
              </a:xfrm>
              <a:custGeom>
                <a:avLst/>
                <a:gdLst/>
                <a:ahLst/>
                <a:cxnLst/>
                <a:rect r="r" b="b" t="t" l="l"/>
                <a:pathLst>
                  <a:path h="499507" w="3136435">
                    <a:moveTo>
                      <a:pt x="0" y="0"/>
                    </a:moveTo>
                    <a:lnTo>
                      <a:pt x="3136435" y="0"/>
                    </a:lnTo>
                    <a:lnTo>
                      <a:pt x="3136435" y="499507"/>
                    </a:lnTo>
                    <a:lnTo>
                      <a:pt x="0" y="49950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3136436" cy="5376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188189" y="44450"/>
              <a:ext cx="4394398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673AB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Revenue Change %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406732" y="5669915"/>
            <a:ext cx="3092356" cy="576172"/>
            <a:chOff x="0" y="0"/>
            <a:chExt cx="4123141" cy="768229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4123141" cy="768229"/>
              <a:chOff x="0" y="0"/>
              <a:chExt cx="2680890" cy="499507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2680890" cy="499507"/>
              </a:xfrm>
              <a:custGeom>
                <a:avLst/>
                <a:gdLst/>
                <a:ahLst/>
                <a:cxnLst/>
                <a:rect r="r" b="b" t="t" l="l"/>
                <a:pathLst>
                  <a:path h="499507" w="2680890">
                    <a:moveTo>
                      <a:pt x="0" y="0"/>
                    </a:moveTo>
                    <a:lnTo>
                      <a:pt x="2680890" y="0"/>
                    </a:lnTo>
                    <a:lnTo>
                      <a:pt x="2680890" y="499507"/>
                    </a:lnTo>
                    <a:lnTo>
                      <a:pt x="0" y="499507"/>
                    </a:lnTo>
                    <a:close/>
                  </a:path>
                </a:pathLst>
              </a:custGeom>
              <a:solidFill>
                <a:srgbClr val="DC3D49">
                  <a:alpha val="29804"/>
                </a:srgbClr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38100"/>
                <a:ext cx="2680890" cy="5376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2542619" y="76656"/>
              <a:ext cx="135255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EF090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-80 M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9406732" y="6484212"/>
            <a:ext cx="3092356" cy="576172"/>
            <a:chOff x="0" y="0"/>
            <a:chExt cx="4123141" cy="768229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4123141" cy="768229"/>
              <a:chOff x="0" y="0"/>
              <a:chExt cx="2680890" cy="499507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2680890" cy="499507"/>
              </a:xfrm>
              <a:custGeom>
                <a:avLst/>
                <a:gdLst/>
                <a:ahLst/>
                <a:cxnLst/>
                <a:rect r="r" b="b" t="t" l="l"/>
                <a:pathLst>
                  <a:path h="499507" w="2680890">
                    <a:moveTo>
                      <a:pt x="0" y="0"/>
                    </a:moveTo>
                    <a:lnTo>
                      <a:pt x="2680890" y="0"/>
                    </a:lnTo>
                    <a:lnTo>
                      <a:pt x="2680890" y="499507"/>
                    </a:lnTo>
                    <a:lnTo>
                      <a:pt x="0" y="499507"/>
                    </a:lnTo>
                    <a:close/>
                  </a:path>
                </a:pathLst>
              </a:custGeom>
              <a:solidFill>
                <a:srgbClr val="DC3D49">
                  <a:alpha val="32941"/>
                </a:srgbClr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38100"/>
                <a:ext cx="2680890" cy="5376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2" id="52"/>
            <p:cNvSpPr txBox="true"/>
            <p:nvPr/>
          </p:nvSpPr>
          <p:spPr>
            <a:xfrm rot="0">
              <a:off x="2146736" y="44178"/>
              <a:ext cx="1782366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EF090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-0.50 %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00783" y="1193561"/>
            <a:ext cx="10686434" cy="4821078"/>
            <a:chOff x="0" y="0"/>
            <a:chExt cx="14248579" cy="642810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39932" y="259926"/>
              <a:ext cx="14008647" cy="6168178"/>
              <a:chOff x="0" y="0"/>
              <a:chExt cx="2767140" cy="121840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140" cy="1218406"/>
              </a:xfrm>
              <a:custGeom>
                <a:avLst/>
                <a:gdLst/>
                <a:ahLst/>
                <a:cxnLst/>
                <a:rect r="r" b="b" t="t" l="l"/>
                <a:pathLst>
                  <a:path h="1218406" w="2767140">
                    <a:moveTo>
                      <a:pt x="0" y="0"/>
                    </a:moveTo>
                    <a:lnTo>
                      <a:pt x="2767140" y="0"/>
                    </a:lnTo>
                    <a:lnTo>
                      <a:pt x="2767140" y="1218406"/>
                    </a:lnTo>
                    <a:lnTo>
                      <a:pt x="0" y="1218406"/>
                    </a:lnTo>
                    <a:close/>
                  </a:path>
                </a:pathLst>
              </a:custGeom>
              <a:solidFill>
                <a:srgbClr val="888888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47625"/>
                <a:ext cx="2767140" cy="11707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008647" cy="6168178"/>
            </a:xfrm>
            <a:custGeom>
              <a:avLst/>
              <a:gdLst/>
              <a:ahLst/>
              <a:cxnLst/>
              <a:rect r="r" b="b" t="t" l="l"/>
              <a:pathLst>
                <a:path h="6168178" w="14008647">
                  <a:moveTo>
                    <a:pt x="0" y="0"/>
                  </a:moveTo>
                  <a:lnTo>
                    <a:pt x="14008647" y="0"/>
                  </a:lnTo>
                  <a:lnTo>
                    <a:pt x="14008647" y="6168178"/>
                  </a:lnTo>
                  <a:lnTo>
                    <a:pt x="0" y="616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710" t="-6807" r="-3853" b="-648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671946" y="1687781"/>
            <a:ext cx="915499" cy="1255805"/>
            <a:chOff x="0" y="0"/>
            <a:chExt cx="241119" cy="3307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1119" cy="330747"/>
            </a:xfrm>
            <a:custGeom>
              <a:avLst/>
              <a:gdLst/>
              <a:ahLst/>
              <a:cxnLst/>
              <a:rect r="r" b="b" t="t" l="l"/>
              <a:pathLst>
                <a:path h="330747" w="241119">
                  <a:moveTo>
                    <a:pt x="0" y="0"/>
                  </a:moveTo>
                  <a:lnTo>
                    <a:pt x="241119" y="0"/>
                  </a:lnTo>
                  <a:lnTo>
                    <a:pt x="241119" y="330747"/>
                  </a:lnTo>
                  <a:lnTo>
                    <a:pt x="0" y="330747"/>
                  </a:lnTo>
                  <a:close/>
                </a:path>
              </a:pathLst>
            </a:custGeom>
            <a:solidFill>
              <a:srgbClr val="8C52FF">
                <a:alpha val="22745"/>
              </a:srgbClr>
            </a:solidFill>
            <a:ln cap="sq">
              <a:noFill/>
              <a:prstDash val="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47625"/>
              <a:ext cx="241119" cy="283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295068" y="2701421"/>
            <a:ext cx="806372" cy="261215"/>
            <a:chOff x="0" y="0"/>
            <a:chExt cx="212378" cy="687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2378" cy="68797"/>
            </a:xfrm>
            <a:custGeom>
              <a:avLst/>
              <a:gdLst/>
              <a:ahLst/>
              <a:cxnLst/>
              <a:rect r="r" b="b" t="t" l="l"/>
              <a:pathLst>
                <a:path h="68797" w="212378">
                  <a:moveTo>
                    <a:pt x="0" y="0"/>
                  </a:moveTo>
                  <a:lnTo>
                    <a:pt x="212378" y="0"/>
                  </a:lnTo>
                  <a:lnTo>
                    <a:pt x="212378" y="68797"/>
                  </a:lnTo>
                  <a:lnTo>
                    <a:pt x="0" y="68797"/>
                  </a:lnTo>
                  <a:close/>
                </a:path>
              </a:pathLst>
            </a:custGeom>
            <a:solidFill>
              <a:srgbClr val="DC3D49">
                <a:alpha val="22745"/>
              </a:srgbClr>
            </a:solidFill>
            <a:ln cap="sq">
              <a:noFill/>
              <a:prstDash val="dash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47625"/>
              <a:ext cx="212378" cy="21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295068" y="1930454"/>
            <a:ext cx="806372" cy="261215"/>
            <a:chOff x="0" y="0"/>
            <a:chExt cx="212378" cy="687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2378" cy="68797"/>
            </a:xfrm>
            <a:custGeom>
              <a:avLst/>
              <a:gdLst/>
              <a:ahLst/>
              <a:cxnLst/>
              <a:rect r="r" b="b" t="t" l="l"/>
              <a:pathLst>
                <a:path h="68797" w="212378">
                  <a:moveTo>
                    <a:pt x="0" y="0"/>
                  </a:moveTo>
                  <a:lnTo>
                    <a:pt x="212378" y="0"/>
                  </a:lnTo>
                  <a:lnTo>
                    <a:pt x="212378" y="68797"/>
                  </a:lnTo>
                  <a:lnTo>
                    <a:pt x="0" y="68797"/>
                  </a:lnTo>
                  <a:close/>
                </a:path>
              </a:pathLst>
            </a:custGeom>
            <a:solidFill>
              <a:srgbClr val="DC3D49">
                <a:alpha val="22745"/>
              </a:srgbClr>
            </a:solidFill>
            <a:ln cap="sq">
              <a:noFill/>
              <a:prstDash val="dash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47625"/>
              <a:ext cx="212378" cy="21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692100" y="6186850"/>
            <a:ext cx="2832616" cy="509018"/>
            <a:chOff x="0" y="0"/>
            <a:chExt cx="3776822" cy="67869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776822" cy="678690"/>
              <a:chOff x="0" y="0"/>
              <a:chExt cx="746039" cy="13406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46039" cy="134062"/>
              </a:xfrm>
              <a:custGeom>
                <a:avLst/>
                <a:gdLst/>
                <a:ahLst/>
                <a:cxnLst/>
                <a:rect r="r" b="b" t="t" l="l"/>
                <a:pathLst>
                  <a:path h="134062" w="746039">
                    <a:moveTo>
                      <a:pt x="0" y="0"/>
                    </a:moveTo>
                    <a:lnTo>
                      <a:pt x="746039" y="0"/>
                    </a:lnTo>
                    <a:lnTo>
                      <a:pt x="746039" y="134062"/>
                    </a:lnTo>
                    <a:lnTo>
                      <a:pt x="0" y="134062"/>
                    </a:lnTo>
                    <a:close/>
                  </a:path>
                </a:pathLst>
              </a:custGeom>
              <a:solidFill>
                <a:srgbClr val="673AB7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47625"/>
                <a:ext cx="746039" cy="86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423108" y="62485"/>
              <a:ext cx="3025519" cy="515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3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Key Highlights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177858" y="6829979"/>
            <a:ext cx="13744443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Mumbai, Delhi, Kolkata, and Bangalore collectively account for </a:t>
            </a:r>
            <a:r>
              <a:rPr lang="en-US" sz="1999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59.49%</a:t>
            </a:r>
            <a:r>
              <a:rPr lang="en-US" sz="1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of total revenue, making them critical to the overall performance.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77858" y="8633380"/>
            <a:ext cx="1411458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Cities like Patna, Lucknow, and Gurgaon exhibit positive revenue changes, with </a:t>
            </a:r>
            <a:r>
              <a:rPr lang="en-US" sz="1999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Lucknow </a:t>
            </a:r>
            <a:r>
              <a:rPr lang="en-US" sz="1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leading at </a:t>
            </a:r>
            <a:r>
              <a:rPr lang="en-US" sz="1999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1.82%</a:t>
            </a:r>
            <a:r>
              <a:rPr lang="en-US" sz="1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growth.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77858" y="7731679"/>
            <a:ext cx="13744443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Delhi and Chennai show revenue declines of </a:t>
            </a:r>
            <a:r>
              <a:rPr lang="en-US" sz="1999" b="true">
                <a:solidFill>
                  <a:srgbClr val="EF090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0.29%</a:t>
            </a:r>
            <a:r>
              <a:rPr lang="en-US" sz="1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</a:t>
            </a:r>
            <a:r>
              <a:rPr lang="en-US" sz="1999" b="true">
                <a:solidFill>
                  <a:srgbClr val="EF090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0.20%</a:t>
            </a:r>
            <a:r>
              <a:rPr lang="en-US" sz="1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respectively. Given their significant revenue contribution, even a small percentage decrease can have a substantial impact on overall performance.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4015181" y="4028016"/>
            <a:ext cx="6509535" cy="1275206"/>
            <a:chOff x="0" y="0"/>
            <a:chExt cx="8679379" cy="1700275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8679379" cy="313684"/>
              <a:chOff x="0" y="0"/>
              <a:chExt cx="1714445" cy="6196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714445" cy="61962"/>
              </a:xfrm>
              <a:custGeom>
                <a:avLst/>
                <a:gdLst/>
                <a:ahLst/>
                <a:cxnLst/>
                <a:rect r="r" b="b" t="t" l="l"/>
                <a:pathLst>
                  <a:path h="61962" w="1714445">
                    <a:moveTo>
                      <a:pt x="0" y="0"/>
                    </a:moveTo>
                    <a:lnTo>
                      <a:pt x="1714445" y="0"/>
                    </a:lnTo>
                    <a:lnTo>
                      <a:pt x="1714445" y="61962"/>
                    </a:lnTo>
                    <a:lnTo>
                      <a:pt x="0" y="61962"/>
                    </a:lnTo>
                    <a:close/>
                  </a:path>
                </a:pathLst>
              </a:custGeom>
              <a:solidFill>
                <a:srgbClr val="00BF63">
                  <a:alpha val="22745"/>
                </a:srgbClr>
              </a:solidFill>
              <a:ln cap="sq">
                <a:noFill/>
                <a:prstDash val="dash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47625"/>
                <a:ext cx="1714445" cy="143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338146"/>
              <a:ext cx="8679379" cy="313684"/>
              <a:chOff x="0" y="0"/>
              <a:chExt cx="1714445" cy="6196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714445" cy="61962"/>
              </a:xfrm>
              <a:custGeom>
                <a:avLst/>
                <a:gdLst/>
                <a:ahLst/>
                <a:cxnLst/>
                <a:rect r="r" b="b" t="t" l="l"/>
                <a:pathLst>
                  <a:path h="61962" w="1714445">
                    <a:moveTo>
                      <a:pt x="0" y="0"/>
                    </a:moveTo>
                    <a:lnTo>
                      <a:pt x="1714445" y="0"/>
                    </a:lnTo>
                    <a:lnTo>
                      <a:pt x="1714445" y="61962"/>
                    </a:lnTo>
                    <a:lnTo>
                      <a:pt x="0" y="61962"/>
                    </a:lnTo>
                    <a:close/>
                  </a:path>
                </a:pathLst>
              </a:custGeom>
              <a:solidFill>
                <a:srgbClr val="00BF63">
                  <a:alpha val="22745"/>
                </a:srgbClr>
              </a:solidFill>
              <a:ln cap="sq">
                <a:noFill/>
                <a:prstDash val="dash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47625"/>
                <a:ext cx="1714445" cy="143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1386591"/>
              <a:ext cx="8679379" cy="313684"/>
              <a:chOff x="0" y="0"/>
              <a:chExt cx="1714445" cy="61962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714445" cy="61962"/>
              </a:xfrm>
              <a:custGeom>
                <a:avLst/>
                <a:gdLst/>
                <a:ahLst/>
                <a:cxnLst/>
                <a:rect r="r" b="b" t="t" l="l"/>
                <a:pathLst>
                  <a:path h="61962" w="1714445">
                    <a:moveTo>
                      <a:pt x="0" y="0"/>
                    </a:moveTo>
                    <a:lnTo>
                      <a:pt x="1714445" y="0"/>
                    </a:lnTo>
                    <a:lnTo>
                      <a:pt x="1714445" y="61962"/>
                    </a:lnTo>
                    <a:lnTo>
                      <a:pt x="0" y="61962"/>
                    </a:lnTo>
                    <a:close/>
                  </a:path>
                </a:pathLst>
              </a:custGeom>
              <a:solidFill>
                <a:srgbClr val="00BF63">
                  <a:alpha val="22745"/>
                </a:srgbClr>
              </a:solidFill>
              <a:ln cap="sq">
                <a:noFill/>
                <a:prstDash val="dash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47625"/>
                <a:ext cx="1714445" cy="143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</p:grpSp>
    </p:spTree>
  </p:cSld>
  <p:clrMapOvr>
    <a:masterClrMapping/>
  </p:clrMapOvr>
  <p:transition spd="fast">
    <p:wipe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2603" y="5602392"/>
            <a:ext cx="6389497" cy="576172"/>
            <a:chOff x="0" y="0"/>
            <a:chExt cx="5539317" cy="4995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39317" cy="499507"/>
            </a:xfrm>
            <a:custGeom>
              <a:avLst/>
              <a:gdLst/>
              <a:ahLst/>
              <a:cxnLst/>
              <a:rect r="r" b="b" t="t" l="l"/>
              <a:pathLst>
                <a:path h="499507" w="5539317">
                  <a:moveTo>
                    <a:pt x="0" y="0"/>
                  </a:moveTo>
                  <a:lnTo>
                    <a:pt x="5539317" y="0"/>
                  </a:lnTo>
                  <a:lnTo>
                    <a:pt x="5539317" y="499507"/>
                  </a:lnTo>
                  <a:lnTo>
                    <a:pt x="0" y="4995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39317" cy="537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52603" y="4102673"/>
            <a:ext cx="6389497" cy="576172"/>
            <a:chOff x="0" y="0"/>
            <a:chExt cx="5539317" cy="4995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39317" cy="499507"/>
            </a:xfrm>
            <a:custGeom>
              <a:avLst/>
              <a:gdLst/>
              <a:ahLst/>
              <a:cxnLst/>
              <a:rect r="r" b="b" t="t" l="l"/>
              <a:pathLst>
                <a:path h="499507" w="5539317">
                  <a:moveTo>
                    <a:pt x="0" y="0"/>
                  </a:moveTo>
                  <a:lnTo>
                    <a:pt x="5539317" y="0"/>
                  </a:lnTo>
                  <a:lnTo>
                    <a:pt x="5539317" y="499507"/>
                  </a:lnTo>
                  <a:lnTo>
                    <a:pt x="0" y="4995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539317" cy="537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752603" y="4850295"/>
            <a:ext cx="6389497" cy="576172"/>
            <a:chOff x="0" y="0"/>
            <a:chExt cx="5539317" cy="4995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39317" cy="499507"/>
            </a:xfrm>
            <a:custGeom>
              <a:avLst/>
              <a:gdLst/>
              <a:ahLst/>
              <a:cxnLst/>
              <a:rect r="r" b="b" t="t" l="l"/>
              <a:pathLst>
                <a:path h="499507" w="5539317">
                  <a:moveTo>
                    <a:pt x="0" y="0"/>
                  </a:moveTo>
                  <a:lnTo>
                    <a:pt x="5539317" y="0"/>
                  </a:lnTo>
                  <a:lnTo>
                    <a:pt x="5539317" y="499507"/>
                  </a:lnTo>
                  <a:lnTo>
                    <a:pt x="0" y="4995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539317" cy="537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93302" y="4102673"/>
            <a:ext cx="4042095" cy="576172"/>
            <a:chOff x="0" y="0"/>
            <a:chExt cx="1064585" cy="1517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64585" cy="151749"/>
            </a:xfrm>
            <a:custGeom>
              <a:avLst/>
              <a:gdLst/>
              <a:ahLst/>
              <a:cxnLst/>
              <a:rect r="r" b="b" t="t" l="l"/>
              <a:pathLst>
                <a:path h="151749" w="1064585">
                  <a:moveTo>
                    <a:pt x="75875" y="0"/>
                  </a:moveTo>
                  <a:lnTo>
                    <a:pt x="988710" y="0"/>
                  </a:lnTo>
                  <a:cubicBezTo>
                    <a:pt x="1008833" y="0"/>
                    <a:pt x="1028132" y="7994"/>
                    <a:pt x="1042362" y="22223"/>
                  </a:cubicBezTo>
                  <a:cubicBezTo>
                    <a:pt x="1056591" y="36452"/>
                    <a:pt x="1064585" y="55751"/>
                    <a:pt x="1064585" y="75875"/>
                  </a:cubicBezTo>
                  <a:lnTo>
                    <a:pt x="1064585" y="75875"/>
                  </a:lnTo>
                  <a:cubicBezTo>
                    <a:pt x="1064585" y="95998"/>
                    <a:pt x="1056591" y="115297"/>
                    <a:pt x="1042362" y="129526"/>
                  </a:cubicBezTo>
                  <a:cubicBezTo>
                    <a:pt x="1028132" y="143755"/>
                    <a:pt x="1008833" y="151749"/>
                    <a:pt x="988710" y="151749"/>
                  </a:cubicBezTo>
                  <a:lnTo>
                    <a:pt x="75875" y="151749"/>
                  </a:lnTo>
                  <a:cubicBezTo>
                    <a:pt x="55751" y="151749"/>
                    <a:pt x="36452" y="143755"/>
                    <a:pt x="22223" y="129526"/>
                  </a:cubicBezTo>
                  <a:cubicBezTo>
                    <a:pt x="7994" y="115297"/>
                    <a:pt x="0" y="95998"/>
                    <a:pt x="0" y="75875"/>
                  </a:cubicBezTo>
                  <a:lnTo>
                    <a:pt x="0" y="75875"/>
                  </a:lnTo>
                  <a:cubicBezTo>
                    <a:pt x="0" y="55751"/>
                    <a:pt x="7994" y="36452"/>
                    <a:pt x="22223" y="22223"/>
                  </a:cubicBezTo>
                  <a:cubicBezTo>
                    <a:pt x="36452" y="7994"/>
                    <a:pt x="55751" y="0"/>
                    <a:pt x="75875" y="0"/>
                  </a:cubicBezTo>
                  <a:close/>
                </a:path>
              </a:pathLst>
            </a:custGeom>
            <a:solidFill>
              <a:srgbClr val="E25D3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47625"/>
              <a:ext cx="1064585" cy="104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80224" y="4850295"/>
            <a:ext cx="3555173" cy="576172"/>
            <a:chOff x="0" y="0"/>
            <a:chExt cx="936342" cy="1517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6342" cy="151749"/>
            </a:xfrm>
            <a:custGeom>
              <a:avLst/>
              <a:gdLst/>
              <a:ahLst/>
              <a:cxnLst/>
              <a:rect r="r" b="b" t="t" l="l"/>
              <a:pathLst>
                <a:path h="151749" w="936342">
                  <a:moveTo>
                    <a:pt x="75875" y="0"/>
                  </a:moveTo>
                  <a:lnTo>
                    <a:pt x="860467" y="0"/>
                  </a:lnTo>
                  <a:cubicBezTo>
                    <a:pt x="880591" y="0"/>
                    <a:pt x="899890" y="7994"/>
                    <a:pt x="914119" y="22223"/>
                  </a:cubicBezTo>
                  <a:cubicBezTo>
                    <a:pt x="928348" y="36452"/>
                    <a:pt x="936342" y="55751"/>
                    <a:pt x="936342" y="75875"/>
                  </a:cubicBezTo>
                  <a:lnTo>
                    <a:pt x="936342" y="75875"/>
                  </a:lnTo>
                  <a:cubicBezTo>
                    <a:pt x="936342" y="95998"/>
                    <a:pt x="928348" y="115297"/>
                    <a:pt x="914119" y="129526"/>
                  </a:cubicBezTo>
                  <a:cubicBezTo>
                    <a:pt x="899890" y="143755"/>
                    <a:pt x="880591" y="151749"/>
                    <a:pt x="860467" y="151749"/>
                  </a:cubicBezTo>
                  <a:lnTo>
                    <a:pt x="75875" y="151749"/>
                  </a:lnTo>
                  <a:cubicBezTo>
                    <a:pt x="55751" y="151749"/>
                    <a:pt x="36452" y="143755"/>
                    <a:pt x="22223" y="129526"/>
                  </a:cubicBezTo>
                  <a:cubicBezTo>
                    <a:pt x="7994" y="115297"/>
                    <a:pt x="0" y="95998"/>
                    <a:pt x="0" y="75875"/>
                  </a:cubicBezTo>
                  <a:lnTo>
                    <a:pt x="0" y="75875"/>
                  </a:lnTo>
                  <a:cubicBezTo>
                    <a:pt x="0" y="55751"/>
                    <a:pt x="7994" y="36452"/>
                    <a:pt x="22223" y="22223"/>
                  </a:cubicBezTo>
                  <a:cubicBezTo>
                    <a:pt x="36452" y="7994"/>
                    <a:pt x="55751" y="0"/>
                    <a:pt x="75875" y="0"/>
                  </a:cubicBezTo>
                  <a:close/>
                </a:path>
              </a:pathLst>
            </a:custGeom>
            <a:solidFill>
              <a:srgbClr val="E25D3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47625"/>
              <a:ext cx="936342" cy="104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944912" y="5597917"/>
            <a:ext cx="2590485" cy="576172"/>
            <a:chOff x="0" y="0"/>
            <a:chExt cx="682268" cy="15174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82268" cy="151749"/>
            </a:xfrm>
            <a:custGeom>
              <a:avLst/>
              <a:gdLst/>
              <a:ahLst/>
              <a:cxnLst/>
              <a:rect r="r" b="b" t="t" l="l"/>
              <a:pathLst>
                <a:path h="151749" w="682268">
                  <a:moveTo>
                    <a:pt x="75875" y="0"/>
                  </a:moveTo>
                  <a:lnTo>
                    <a:pt x="606393" y="0"/>
                  </a:lnTo>
                  <a:cubicBezTo>
                    <a:pt x="626516" y="0"/>
                    <a:pt x="645815" y="7994"/>
                    <a:pt x="660045" y="22223"/>
                  </a:cubicBezTo>
                  <a:cubicBezTo>
                    <a:pt x="674274" y="36452"/>
                    <a:pt x="682268" y="55751"/>
                    <a:pt x="682268" y="75875"/>
                  </a:cubicBezTo>
                  <a:lnTo>
                    <a:pt x="682268" y="75875"/>
                  </a:lnTo>
                  <a:cubicBezTo>
                    <a:pt x="682268" y="95998"/>
                    <a:pt x="674274" y="115297"/>
                    <a:pt x="660045" y="129526"/>
                  </a:cubicBezTo>
                  <a:cubicBezTo>
                    <a:pt x="645815" y="143755"/>
                    <a:pt x="626516" y="151749"/>
                    <a:pt x="606393" y="151749"/>
                  </a:cubicBezTo>
                  <a:lnTo>
                    <a:pt x="75875" y="151749"/>
                  </a:lnTo>
                  <a:cubicBezTo>
                    <a:pt x="55751" y="151749"/>
                    <a:pt x="36452" y="143755"/>
                    <a:pt x="22223" y="129526"/>
                  </a:cubicBezTo>
                  <a:cubicBezTo>
                    <a:pt x="7994" y="115297"/>
                    <a:pt x="0" y="95998"/>
                    <a:pt x="0" y="75875"/>
                  </a:cubicBezTo>
                  <a:lnTo>
                    <a:pt x="0" y="75875"/>
                  </a:lnTo>
                  <a:cubicBezTo>
                    <a:pt x="0" y="55751"/>
                    <a:pt x="7994" y="36452"/>
                    <a:pt x="22223" y="22223"/>
                  </a:cubicBezTo>
                  <a:cubicBezTo>
                    <a:pt x="36452" y="7994"/>
                    <a:pt x="55751" y="0"/>
                    <a:pt x="75875" y="0"/>
                  </a:cubicBezTo>
                  <a:close/>
                </a:path>
              </a:pathLst>
            </a:custGeom>
            <a:solidFill>
              <a:srgbClr val="E25D3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47625"/>
              <a:ext cx="682268" cy="104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371018" y="4102673"/>
            <a:ext cx="520831" cy="581935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388715" y="1975599"/>
            <a:ext cx="1351057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Which KPI is underperforming after the 5G launch?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210633" y="4121519"/>
            <a:ext cx="249123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Revenue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10633" y="4869141"/>
            <a:ext cx="428266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TAU - Total Active Users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10633" y="5621238"/>
            <a:ext cx="56812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TUuS - Total Unsubscribed Users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66142" y="4121519"/>
            <a:ext cx="133677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- 0.50%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42789" y="4869141"/>
            <a:ext cx="12601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- 8.28%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770491" y="4844533"/>
            <a:ext cx="520831" cy="581935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2042789" y="5621238"/>
            <a:ext cx="127605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23.50%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true" rot="0">
            <a:off x="11332029" y="5602392"/>
            <a:ext cx="520831" cy="581935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53201" y="4194206"/>
            <a:ext cx="6581597" cy="170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WAVECON</a:t>
            </a:r>
          </a:p>
        </p:txBody>
      </p:sp>
    </p:spTree>
  </p:cSld>
  <p:clrMapOvr>
    <a:masterClrMapping/>
  </p:clrMapOvr>
  <p:transition spd="slow">
    <p:circl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2603" y="1368103"/>
            <a:ext cx="6389497" cy="576172"/>
            <a:chOff x="0" y="0"/>
            <a:chExt cx="5539317" cy="4995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39317" cy="499507"/>
            </a:xfrm>
            <a:custGeom>
              <a:avLst/>
              <a:gdLst/>
              <a:ahLst/>
              <a:cxnLst/>
              <a:rect r="r" b="b" t="t" l="l"/>
              <a:pathLst>
                <a:path h="499507" w="5539317">
                  <a:moveTo>
                    <a:pt x="0" y="0"/>
                  </a:moveTo>
                  <a:lnTo>
                    <a:pt x="5539317" y="0"/>
                  </a:lnTo>
                  <a:lnTo>
                    <a:pt x="5539317" y="499507"/>
                  </a:lnTo>
                  <a:lnTo>
                    <a:pt x="0" y="4995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39317" cy="537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80224" y="1368103"/>
            <a:ext cx="3555173" cy="576172"/>
            <a:chOff x="0" y="0"/>
            <a:chExt cx="936342" cy="1517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6342" cy="151749"/>
            </a:xfrm>
            <a:custGeom>
              <a:avLst/>
              <a:gdLst/>
              <a:ahLst/>
              <a:cxnLst/>
              <a:rect r="r" b="b" t="t" l="l"/>
              <a:pathLst>
                <a:path h="151749" w="936342">
                  <a:moveTo>
                    <a:pt x="75875" y="0"/>
                  </a:moveTo>
                  <a:lnTo>
                    <a:pt x="860467" y="0"/>
                  </a:lnTo>
                  <a:cubicBezTo>
                    <a:pt x="880591" y="0"/>
                    <a:pt x="899890" y="7994"/>
                    <a:pt x="914119" y="22223"/>
                  </a:cubicBezTo>
                  <a:cubicBezTo>
                    <a:pt x="928348" y="36452"/>
                    <a:pt x="936342" y="55751"/>
                    <a:pt x="936342" y="75875"/>
                  </a:cubicBezTo>
                  <a:lnTo>
                    <a:pt x="936342" y="75875"/>
                  </a:lnTo>
                  <a:cubicBezTo>
                    <a:pt x="936342" y="95998"/>
                    <a:pt x="928348" y="115297"/>
                    <a:pt x="914119" y="129526"/>
                  </a:cubicBezTo>
                  <a:cubicBezTo>
                    <a:pt x="899890" y="143755"/>
                    <a:pt x="880591" y="151749"/>
                    <a:pt x="860467" y="151749"/>
                  </a:cubicBezTo>
                  <a:lnTo>
                    <a:pt x="75875" y="151749"/>
                  </a:lnTo>
                  <a:cubicBezTo>
                    <a:pt x="55751" y="151749"/>
                    <a:pt x="36452" y="143755"/>
                    <a:pt x="22223" y="129526"/>
                  </a:cubicBezTo>
                  <a:cubicBezTo>
                    <a:pt x="7994" y="115297"/>
                    <a:pt x="0" y="95998"/>
                    <a:pt x="0" y="75875"/>
                  </a:cubicBezTo>
                  <a:lnTo>
                    <a:pt x="0" y="75875"/>
                  </a:lnTo>
                  <a:cubicBezTo>
                    <a:pt x="0" y="55751"/>
                    <a:pt x="7994" y="36452"/>
                    <a:pt x="22223" y="22223"/>
                  </a:cubicBezTo>
                  <a:cubicBezTo>
                    <a:pt x="36452" y="7994"/>
                    <a:pt x="55751" y="0"/>
                    <a:pt x="75875" y="0"/>
                  </a:cubicBezTo>
                  <a:close/>
                </a:path>
              </a:pathLst>
            </a:custGeom>
            <a:solidFill>
              <a:srgbClr val="E25D3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47625"/>
              <a:ext cx="936342" cy="104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210633" y="1386949"/>
            <a:ext cx="428266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TAU - Total Active Users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42789" y="1386949"/>
            <a:ext cx="12601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- 8.28%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770491" y="1362341"/>
            <a:ext cx="520831" cy="581935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7351968" y="2312657"/>
            <a:ext cx="2832616" cy="509018"/>
            <a:chOff x="0" y="0"/>
            <a:chExt cx="3776822" cy="6786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3776822" cy="678690"/>
              <a:chOff x="0" y="0"/>
              <a:chExt cx="746039" cy="13406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746039" cy="134062"/>
              </a:xfrm>
              <a:custGeom>
                <a:avLst/>
                <a:gdLst/>
                <a:ahLst/>
                <a:cxnLst/>
                <a:rect r="r" b="b" t="t" l="l"/>
                <a:pathLst>
                  <a:path h="134062" w="746039">
                    <a:moveTo>
                      <a:pt x="0" y="0"/>
                    </a:moveTo>
                    <a:lnTo>
                      <a:pt x="746039" y="0"/>
                    </a:lnTo>
                    <a:lnTo>
                      <a:pt x="746039" y="134062"/>
                    </a:lnTo>
                    <a:lnTo>
                      <a:pt x="0" y="134062"/>
                    </a:lnTo>
                    <a:close/>
                  </a:path>
                </a:pathLst>
              </a:custGeom>
              <a:solidFill>
                <a:srgbClr val="673AB7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47625"/>
                <a:ext cx="746039" cy="86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23108" y="62485"/>
              <a:ext cx="3025519" cy="515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3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Key Highlights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611387" y="3155049"/>
            <a:ext cx="1538661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There is a net loss of 69.83 million active users (-8.28%) post-5G launch.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11387" y="3663583"/>
            <a:ext cx="15386613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cities facing the highest loss in active users (both in absolute and percentage terms) are: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Delhi: -19.07 million (-17.63%)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Mumbai: -17.99 million (-14.35%)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Bangalore: -13.46 million (-13.94%)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11387" y="5232033"/>
            <a:ext cx="15386613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Cities with Active User Growth: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Pune: 11.65 million new users (+18.06%) – a standout performance.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Lucknow</a:t>
            </a: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A smaller but positive growth of 0.84 million (+2.65%).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51968" y="2312657"/>
            <a:ext cx="2832616" cy="509018"/>
            <a:chOff x="0" y="0"/>
            <a:chExt cx="3776822" cy="67869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3776822" cy="678690"/>
              <a:chOff x="0" y="0"/>
              <a:chExt cx="746039" cy="13406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46039" cy="134062"/>
              </a:xfrm>
              <a:custGeom>
                <a:avLst/>
                <a:gdLst/>
                <a:ahLst/>
                <a:cxnLst/>
                <a:rect r="r" b="b" t="t" l="l"/>
                <a:pathLst>
                  <a:path h="134062" w="746039">
                    <a:moveTo>
                      <a:pt x="0" y="0"/>
                    </a:moveTo>
                    <a:lnTo>
                      <a:pt x="746039" y="0"/>
                    </a:lnTo>
                    <a:lnTo>
                      <a:pt x="746039" y="134062"/>
                    </a:lnTo>
                    <a:lnTo>
                      <a:pt x="0" y="134062"/>
                    </a:lnTo>
                    <a:close/>
                  </a:path>
                </a:pathLst>
              </a:custGeom>
              <a:solidFill>
                <a:srgbClr val="673AB7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47625"/>
                <a:ext cx="746039" cy="86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423108" y="62485"/>
              <a:ext cx="3025519" cy="515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3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Key Highlights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11387" y="3155049"/>
            <a:ext cx="1538661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total number of unsubscribed users increased by 13.24 million (+23.50%) post-5G launch.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1387" y="3663583"/>
            <a:ext cx="15386613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Cities with the Highest Increase in Unsubscribers: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Chennai: +1.91 million (+36.94%)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Delhi: +1.28 million (+16.62%)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</a:t>
            </a: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aipur: +1.17 million (+52.47%) – the largest percentage increase.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Hyderabad: +1.47 million (+38.08%)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1387" y="5584458"/>
            <a:ext cx="15386613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Cities with Decline in Unsubscribers: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umbai: A decline of -1.21 million (-12.63%) – a positive indicator of customer retention.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376879" y="1359891"/>
            <a:ext cx="6389497" cy="576172"/>
            <a:chOff x="0" y="0"/>
            <a:chExt cx="5539317" cy="4995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39317" cy="499507"/>
            </a:xfrm>
            <a:custGeom>
              <a:avLst/>
              <a:gdLst/>
              <a:ahLst/>
              <a:cxnLst/>
              <a:rect r="r" b="b" t="t" l="l"/>
              <a:pathLst>
                <a:path h="499507" w="5539317">
                  <a:moveTo>
                    <a:pt x="0" y="0"/>
                  </a:moveTo>
                  <a:lnTo>
                    <a:pt x="5539317" y="0"/>
                  </a:lnTo>
                  <a:lnTo>
                    <a:pt x="5539317" y="499507"/>
                  </a:lnTo>
                  <a:lnTo>
                    <a:pt x="0" y="4995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539317" cy="537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569188" y="1359891"/>
            <a:ext cx="2590485" cy="576172"/>
            <a:chOff x="0" y="0"/>
            <a:chExt cx="682268" cy="1517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82268" cy="151749"/>
            </a:xfrm>
            <a:custGeom>
              <a:avLst/>
              <a:gdLst/>
              <a:ahLst/>
              <a:cxnLst/>
              <a:rect r="r" b="b" t="t" l="l"/>
              <a:pathLst>
                <a:path h="151749" w="682268">
                  <a:moveTo>
                    <a:pt x="75875" y="0"/>
                  </a:moveTo>
                  <a:lnTo>
                    <a:pt x="606393" y="0"/>
                  </a:lnTo>
                  <a:cubicBezTo>
                    <a:pt x="626516" y="0"/>
                    <a:pt x="645815" y="7994"/>
                    <a:pt x="660045" y="22223"/>
                  </a:cubicBezTo>
                  <a:cubicBezTo>
                    <a:pt x="674274" y="36452"/>
                    <a:pt x="682268" y="55751"/>
                    <a:pt x="682268" y="75875"/>
                  </a:cubicBezTo>
                  <a:lnTo>
                    <a:pt x="682268" y="75875"/>
                  </a:lnTo>
                  <a:cubicBezTo>
                    <a:pt x="682268" y="95998"/>
                    <a:pt x="674274" y="115297"/>
                    <a:pt x="660045" y="129526"/>
                  </a:cubicBezTo>
                  <a:cubicBezTo>
                    <a:pt x="645815" y="143755"/>
                    <a:pt x="626516" y="151749"/>
                    <a:pt x="606393" y="151749"/>
                  </a:cubicBezTo>
                  <a:lnTo>
                    <a:pt x="75875" y="151749"/>
                  </a:lnTo>
                  <a:cubicBezTo>
                    <a:pt x="55751" y="151749"/>
                    <a:pt x="36452" y="143755"/>
                    <a:pt x="22223" y="129526"/>
                  </a:cubicBezTo>
                  <a:cubicBezTo>
                    <a:pt x="7994" y="115297"/>
                    <a:pt x="0" y="95998"/>
                    <a:pt x="0" y="75875"/>
                  </a:cubicBezTo>
                  <a:lnTo>
                    <a:pt x="0" y="75875"/>
                  </a:lnTo>
                  <a:cubicBezTo>
                    <a:pt x="0" y="55751"/>
                    <a:pt x="7994" y="36452"/>
                    <a:pt x="22223" y="22223"/>
                  </a:cubicBezTo>
                  <a:cubicBezTo>
                    <a:pt x="36452" y="7994"/>
                    <a:pt x="55751" y="0"/>
                    <a:pt x="75875" y="0"/>
                  </a:cubicBezTo>
                  <a:close/>
                </a:path>
              </a:pathLst>
            </a:custGeom>
            <a:solidFill>
              <a:srgbClr val="E25D3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47625"/>
              <a:ext cx="682268" cy="104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834909" y="1378737"/>
            <a:ext cx="56812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TUuS - Total Unsubscribed Users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67065" y="1378737"/>
            <a:ext cx="127605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23.50%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true" rot="0">
            <a:off x="10956305" y="1357010"/>
            <a:ext cx="520831" cy="5819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88715" y="1112719"/>
            <a:ext cx="13510570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the 5G launch, which plans are performing well in terms of revenue?</a:t>
            </a:r>
            <a:r>
              <a:rPr lang="en-US" sz="39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Which plans are not performing well?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33762" y="3078045"/>
            <a:ext cx="15220475" cy="3764645"/>
            <a:chOff x="0" y="0"/>
            <a:chExt cx="20293967" cy="501952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53716" y="904726"/>
              <a:ext cx="20040251" cy="4114800"/>
              <a:chOff x="0" y="0"/>
              <a:chExt cx="3958568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95856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3958568">
                    <a:moveTo>
                      <a:pt x="0" y="0"/>
                    </a:moveTo>
                    <a:lnTo>
                      <a:pt x="3958568" y="0"/>
                    </a:lnTo>
                    <a:lnTo>
                      <a:pt x="3958568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26667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47625"/>
                <a:ext cx="3958568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388058"/>
              <a:ext cx="20040251" cy="4340001"/>
              <a:chOff x="0" y="0"/>
              <a:chExt cx="3958568" cy="85728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958568" cy="857284"/>
              </a:xfrm>
              <a:custGeom>
                <a:avLst/>
                <a:gdLst/>
                <a:ahLst/>
                <a:cxnLst/>
                <a:rect r="r" b="b" t="t" l="l"/>
                <a:pathLst>
                  <a:path h="857284" w="3958568">
                    <a:moveTo>
                      <a:pt x="0" y="0"/>
                    </a:moveTo>
                    <a:lnTo>
                      <a:pt x="3958568" y="0"/>
                    </a:lnTo>
                    <a:lnTo>
                      <a:pt x="3958568" y="857284"/>
                    </a:lnTo>
                    <a:lnTo>
                      <a:pt x="0" y="857284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47625"/>
                <a:ext cx="3958568" cy="8096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90216" y="653784"/>
              <a:ext cx="19659819" cy="3897380"/>
            </a:xfrm>
            <a:custGeom>
              <a:avLst/>
              <a:gdLst/>
              <a:ahLst/>
              <a:cxnLst/>
              <a:rect r="r" b="b" t="t" l="l"/>
              <a:pathLst>
                <a:path h="3897380" w="19659819">
                  <a:moveTo>
                    <a:pt x="0" y="0"/>
                  </a:moveTo>
                  <a:lnTo>
                    <a:pt x="19659819" y="0"/>
                  </a:lnTo>
                  <a:lnTo>
                    <a:pt x="19659819" y="3897380"/>
                  </a:lnTo>
                  <a:lnTo>
                    <a:pt x="0" y="3897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3" t="-1733" r="-2491" b="-2599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6219530" y="0"/>
              <a:ext cx="2819282" cy="653784"/>
              <a:chOff x="0" y="0"/>
              <a:chExt cx="556895" cy="12914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56895" cy="129142"/>
              </a:xfrm>
              <a:custGeom>
                <a:avLst/>
                <a:gdLst/>
                <a:ahLst/>
                <a:cxnLst/>
                <a:rect r="r" b="b" t="t" l="l"/>
                <a:pathLst>
                  <a:path h="129142" w="556895">
                    <a:moveTo>
                      <a:pt x="0" y="0"/>
                    </a:moveTo>
                    <a:lnTo>
                      <a:pt x="556895" y="0"/>
                    </a:lnTo>
                    <a:lnTo>
                      <a:pt x="556895" y="129142"/>
                    </a:lnTo>
                    <a:lnTo>
                      <a:pt x="0" y="129142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47625"/>
                <a:ext cx="556895" cy="815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5035811" y="0"/>
              <a:ext cx="2819282" cy="653784"/>
              <a:chOff x="0" y="0"/>
              <a:chExt cx="556895" cy="12914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556895" cy="129142"/>
              </a:xfrm>
              <a:custGeom>
                <a:avLst/>
                <a:gdLst/>
                <a:ahLst/>
                <a:cxnLst/>
                <a:rect r="r" b="b" t="t" l="l"/>
                <a:pathLst>
                  <a:path h="129142" w="556895">
                    <a:moveTo>
                      <a:pt x="0" y="0"/>
                    </a:moveTo>
                    <a:lnTo>
                      <a:pt x="556895" y="0"/>
                    </a:lnTo>
                    <a:lnTo>
                      <a:pt x="556895" y="129142"/>
                    </a:lnTo>
                    <a:lnTo>
                      <a:pt x="0" y="129142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47625"/>
                <a:ext cx="556895" cy="815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2422535" y="0"/>
              <a:ext cx="2819282" cy="653784"/>
              <a:chOff x="0" y="0"/>
              <a:chExt cx="556895" cy="12914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556895" cy="129142"/>
              </a:xfrm>
              <a:custGeom>
                <a:avLst/>
                <a:gdLst/>
                <a:ahLst/>
                <a:cxnLst/>
                <a:rect r="r" b="b" t="t" l="l"/>
                <a:pathLst>
                  <a:path h="129142" w="556895">
                    <a:moveTo>
                      <a:pt x="0" y="0"/>
                    </a:moveTo>
                    <a:lnTo>
                      <a:pt x="556895" y="0"/>
                    </a:lnTo>
                    <a:lnTo>
                      <a:pt x="556895" y="129142"/>
                    </a:lnTo>
                    <a:lnTo>
                      <a:pt x="0" y="129142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47625"/>
                <a:ext cx="556895" cy="815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5557246" y="119247"/>
              <a:ext cx="1776412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Plan Details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3104208" y="119247"/>
              <a:ext cx="1455936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% Change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6636785" y="119247"/>
              <a:ext cx="1984772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Market Share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0007426" y="4416684"/>
              <a:ext cx="2045126" cy="17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 i="true">
                  <a:solidFill>
                    <a:srgbClr val="000000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*All the values are in Million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7125711" y="4192214"/>
              <a:ext cx="2431216" cy="17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 i="true">
                  <a:solidFill>
                    <a:srgbClr val="000000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*All the values are in Percentage(%)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3612863" y="4192214"/>
              <a:ext cx="1663000" cy="17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 i="true">
                  <a:solidFill>
                    <a:srgbClr val="000000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*Values are in Million &amp; %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948540" y="3888387"/>
            <a:ext cx="14227354" cy="176102"/>
            <a:chOff x="0" y="0"/>
            <a:chExt cx="3747122" cy="4638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747122" cy="46381"/>
            </a:xfrm>
            <a:custGeom>
              <a:avLst/>
              <a:gdLst/>
              <a:ahLst/>
              <a:cxnLst/>
              <a:rect r="r" b="b" t="t" l="l"/>
              <a:pathLst>
                <a:path h="46381" w="3747122">
                  <a:moveTo>
                    <a:pt x="0" y="0"/>
                  </a:moveTo>
                  <a:lnTo>
                    <a:pt x="3747122" y="0"/>
                  </a:lnTo>
                  <a:lnTo>
                    <a:pt x="3747122" y="46381"/>
                  </a:lnTo>
                  <a:lnTo>
                    <a:pt x="0" y="46381"/>
                  </a:lnTo>
                  <a:close/>
                </a:path>
              </a:pathLst>
            </a:custGeom>
            <a:solidFill>
              <a:srgbClr val="00BF63">
                <a:alpha val="28627"/>
              </a:srgbClr>
            </a:solidFill>
            <a:ln cap="sq">
              <a:noFill/>
              <a:prstDash val="dash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47625"/>
              <a:ext cx="3747122" cy="46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948540" y="5649421"/>
            <a:ext cx="14227354" cy="176102"/>
            <a:chOff x="0" y="0"/>
            <a:chExt cx="3747122" cy="4638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747122" cy="46381"/>
            </a:xfrm>
            <a:custGeom>
              <a:avLst/>
              <a:gdLst/>
              <a:ahLst/>
              <a:cxnLst/>
              <a:rect r="r" b="b" t="t" l="l"/>
              <a:pathLst>
                <a:path h="46381" w="3747122">
                  <a:moveTo>
                    <a:pt x="0" y="0"/>
                  </a:moveTo>
                  <a:lnTo>
                    <a:pt x="3747122" y="0"/>
                  </a:lnTo>
                  <a:lnTo>
                    <a:pt x="3747122" y="46381"/>
                  </a:lnTo>
                  <a:lnTo>
                    <a:pt x="0" y="46381"/>
                  </a:lnTo>
                  <a:close/>
                </a:path>
              </a:pathLst>
            </a:custGeom>
            <a:solidFill>
              <a:srgbClr val="00BF63">
                <a:alpha val="28627"/>
              </a:srgbClr>
            </a:solidFill>
            <a:ln cap="sq">
              <a:noFill/>
              <a:prstDash val="dash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47625"/>
              <a:ext cx="3747122" cy="46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948540" y="5825522"/>
            <a:ext cx="14227354" cy="176102"/>
            <a:chOff x="0" y="0"/>
            <a:chExt cx="3747122" cy="4638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747122" cy="46381"/>
            </a:xfrm>
            <a:custGeom>
              <a:avLst/>
              <a:gdLst/>
              <a:ahLst/>
              <a:cxnLst/>
              <a:rect r="r" b="b" t="t" l="l"/>
              <a:pathLst>
                <a:path h="46381" w="3747122">
                  <a:moveTo>
                    <a:pt x="0" y="0"/>
                  </a:moveTo>
                  <a:lnTo>
                    <a:pt x="3747122" y="0"/>
                  </a:lnTo>
                  <a:lnTo>
                    <a:pt x="3747122" y="46381"/>
                  </a:lnTo>
                  <a:lnTo>
                    <a:pt x="0" y="46381"/>
                  </a:lnTo>
                  <a:close/>
                </a:path>
              </a:pathLst>
            </a:custGeom>
            <a:solidFill>
              <a:srgbClr val="00BF63">
                <a:alpha val="28627"/>
              </a:srgbClr>
            </a:solidFill>
            <a:ln cap="sq">
              <a:noFill/>
              <a:prstDash val="dash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47625"/>
              <a:ext cx="3747122" cy="46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836756" y="7145986"/>
            <a:ext cx="467068" cy="436709"/>
          </a:xfrm>
          <a:custGeom>
            <a:avLst/>
            <a:gdLst/>
            <a:ahLst/>
            <a:cxnLst/>
            <a:rect r="r" b="b" t="t" l="l"/>
            <a:pathLst>
              <a:path h="436709" w="467068">
                <a:moveTo>
                  <a:pt x="0" y="0"/>
                </a:moveTo>
                <a:lnTo>
                  <a:pt x="467068" y="0"/>
                </a:lnTo>
                <a:lnTo>
                  <a:pt x="467068" y="436709"/>
                </a:lnTo>
                <a:lnTo>
                  <a:pt x="0" y="436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836756" y="7887495"/>
            <a:ext cx="467068" cy="436709"/>
          </a:xfrm>
          <a:custGeom>
            <a:avLst/>
            <a:gdLst/>
            <a:ahLst/>
            <a:cxnLst/>
            <a:rect r="r" b="b" t="t" l="l"/>
            <a:pathLst>
              <a:path h="436709" w="467068">
                <a:moveTo>
                  <a:pt x="0" y="0"/>
                </a:moveTo>
                <a:lnTo>
                  <a:pt x="467068" y="0"/>
                </a:lnTo>
                <a:lnTo>
                  <a:pt x="467068" y="436709"/>
                </a:lnTo>
                <a:lnTo>
                  <a:pt x="0" y="436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836756" y="8629004"/>
            <a:ext cx="467068" cy="436709"/>
          </a:xfrm>
          <a:custGeom>
            <a:avLst/>
            <a:gdLst/>
            <a:ahLst/>
            <a:cxnLst/>
            <a:rect r="r" b="b" t="t" l="l"/>
            <a:pathLst>
              <a:path h="436709" w="467068">
                <a:moveTo>
                  <a:pt x="0" y="0"/>
                </a:moveTo>
                <a:lnTo>
                  <a:pt x="467068" y="0"/>
                </a:lnTo>
                <a:lnTo>
                  <a:pt x="467068" y="436709"/>
                </a:lnTo>
                <a:lnTo>
                  <a:pt x="0" y="436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2431912" y="7004614"/>
            <a:ext cx="14322326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 P1</a:t>
            </a: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Maintains consistent growth, peaking at 22.55% in June and stabilizing above 22% through September. Generate 4200M.</a:t>
            </a: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long-term plan provides significant value, making it the most attractive for customers post-5G.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431912" y="7778044"/>
            <a:ext cx="13579822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 P11</a:t>
            </a: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Maintains steady performance with consistent market share (peaking at 17.94% in September). Generate 1860M.</a:t>
            </a:r>
          </a:p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daily data allowance and reasonable validity make it popular among heavy data users.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431912" y="8551474"/>
            <a:ext cx="10287595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 P12</a:t>
            </a: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Improved steadily, reaching 11.17% by September. Generate 1313M.</a:t>
            </a:r>
          </a:p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mid-range data pack offering good value for moderate users, showing strong performance.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88715" y="1112719"/>
            <a:ext cx="13510570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the 5G launch, which plans are performing well in terms of revenue?</a:t>
            </a:r>
            <a:r>
              <a:rPr lang="en-US" sz="39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Which plans are not performing well?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33762" y="3068520"/>
            <a:ext cx="15220475" cy="3764645"/>
            <a:chOff x="0" y="0"/>
            <a:chExt cx="20293967" cy="501952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53716" y="904726"/>
              <a:ext cx="20040251" cy="4114800"/>
              <a:chOff x="0" y="0"/>
              <a:chExt cx="3958568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95856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3958568">
                    <a:moveTo>
                      <a:pt x="0" y="0"/>
                    </a:moveTo>
                    <a:lnTo>
                      <a:pt x="3958568" y="0"/>
                    </a:lnTo>
                    <a:lnTo>
                      <a:pt x="3958568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26667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47625"/>
                <a:ext cx="3958568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388058"/>
              <a:ext cx="20040251" cy="4340001"/>
              <a:chOff x="0" y="0"/>
              <a:chExt cx="3958568" cy="85728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958568" cy="857284"/>
              </a:xfrm>
              <a:custGeom>
                <a:avLst/>
                <a:gdLst/>
                <a:ahLst/>
                <a:cxnLst/>
                <a:rect r="r" b="b" t="t" l="l"/>
                <a:pathLst>
                  <a:path h="857284" w="3958568">
                    <a:moveTo>
                      <a:pt x="0" y="0"/>
                    </a:moveTo>
                    <a:lnTo>
                      <a:pt x="3958568" y="0"/>
                    </a:lnTo>
                    <a:lnTo>
                      <a:pt x="3958568" y="857284"/>
                    </a:lnTo>
                    <a:lnTo>
                      <a:pt x="0" y="857284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47625"/>
                <a:ext cx="3958568" cy="8096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90216" y="653784"/>
              <a:ext cx="19659819" cy="3897380"/>
            </a:xfrm>
            <a:custGeom>
              <a:avLst/>
              <a:gdLst/>
              <a:ahLst/>
              <a:cxnLst/>
              <a:rect r="r" b="b" t="t" l="l"/>
              <a:pathLst>
                <a:path h="3897380" w="19659819">
                  <a:moveTo>
                    <a:pt x="0" y="0"/>
                  </a:moveTo>
                  <a:lnTo>
                    <a:pt x="19659819" y="0"/>
                  </a:lnTo>
                  <a:lnTo>
                    <a:pt x="19659819" y="3897380"/>
                  </a:lnTo>
                  <a:lnTo>
                    <a:pt x="0" y="3897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3" t="-1733" r="-2491" b="-2599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6219530" y="0"/>
              <a:ext cx="2819282" cy="653784"/>
              <a:chOff x="0" y="0"/>
              <a:chExt cx="556895" cy="12914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56895" cy="129142"/>
              </a:xfrm>
              <a:custGeom>
                <a:avLst/>
                <a:gdLst/>
                <a:ahLst/>
                <a:cxnLst/>
                <a:rect r="r" b="b" t="t" l="l"/>
                <a:pathLst>
                  <a:path h="129142" w="556895">
                    <a:moveTo>
                      <a:pt x="0" y="0"/>
                    </a:moveTo>
                    <a:lnTo>
                      <a:pt x="556895" y="0"/>
                    </a:lnTo>
                    <a:lnTo>
                      <a:pt x="556895" y="129142"/>
                    </a:lnTo>
                    <a:lnTo>
                      <a:pt x="0" y="129142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47625"/>
                <a:ext cx="556895" cy="815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5035811" y="0"/>
              <a:ext cx="2819282" cy="653784"/>
              <a:chOff x="0" y="0"/>
              <a:chExt cx="556895" cy="12914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556895" cy="129142"/>
              </a:xfrm>
              <a:custGeom>
                <a:avLst/>
                <a:gdLst/>
                <a:ahLst/>
                <a:cxnLst/>
                <a:rect r="r" b="b" t="t" l="l"/>
                <a:pathLst>
                  <a:path h="129142" w="556895">
                    <a:moveTo>
                      <a:pt x="0" y="0"/>
                    </a:moveTo>
                    <a:lnTo>
                      <a:pt x="556895" y="0"/>
                    </a:lnTo>
                    <a:lnTo>
                      <a:pt x="556895" y="129142"/>
                    </a:lnTo>
                    <a:lnTo>
                      <a:pt x="0" y="129142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47625"/>
                <a:ext cx="556895" cy="815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2422535" y="0"/>
              <a:ext cx="2819282" cy="653784"/>
              <a:chOff x="0" y="0"/>
              <a:chExt cx="556895" cy="12914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556895" cy="129142"/>
              </a:xfrm>
              <a:custGeom>
                <a:avLst/>
                <a:gdLst/>
                <a:ahLst/>
                <a:cxnLst/>
                <a:rect r="r" b="b" t="t" l="l"/>
                <a:pathLst>
                  <a:path h="129142" w="556895">
                    <a:moveTo>
                      <a:pt x="0" y="0"/>
                    </a:moveTo>
                    <a:lnTo>
                      <a:pt x="556895" y="0"/>
                    </a:lnTo>
                    <a:lnTo>
                      <a:pt x="556895" y="129142"/>
                    </a:lnTo>
                    <a:lnTo>
                      <a:pt x="0" y="129142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47625"/>
                <a:ext cx="556895" cy="815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5557246" y="119247"/>
              <a:ext cx="1776412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Plan Details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3104208" y="119247"/>
              <a:ext cx="1455936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% Change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6636785" y="119247"/>
              <a:ext cx="1984772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Market Share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0007426" y="4416684"/>
              <a:ext cx="2045126" cy="17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 i="true">
                  <a:solidFill>
                    <a:srgbClr val="000000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*All the values are in Million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7125711" y="4192214"/>
              <a:ext cx="2431216" cy="17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 i="true">
                  <a:solidFill>
                    <a:srgbClr val="000000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*All the values are in Percentage(%)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3612863" y="4192214"/>
              <a:ext cx="1663000" cy="17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 i="true">
                  <a:solidFill>
                    <a:srgbClr val="000000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*Values are in Million &amp; %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959449" y="4943511"/>
            <a:ext cx="14227354" cy="176102"/>
            <a:chOff x="0" y="0"/>
            <a:chExt cx="3747122" cy="4638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747122" cy="46381"/>
            </a:xfrm>
            <a:custGeom>
              <a:avLst/>
              <a:gdLst/>
              <a:ahLst/>
              <a:cxnLst/>
              <a:rect r="r" b="b" t="t" l="l"/>
              <a:pathLst>
                <a:path h="46381" w="3747122">
                  <a:moveTo>
                    <a:pt x="0" y="0"/>
                  </a:moveTo>
                  <a:lnTo>
                    <a:pt x="3747122" y="0"/>
                  </a:lnTo>
                  <a:lnTo>
                    <a:pt x="3747122" y="46381"/>
                  </a:lnTo>
                  <a:lnTo>
                    <a:pt x="0" y="46381"/>
                  </a:lnTo>
                  <a:close/>
                </a:path>
              </a:pathLst>
            </a:custGeom>
            <a:solidFill>
              <a:srgbClr val="EF0909">
                <a:alpha val="28627"/>
              </a:srgbClr>
            </a:solidFill>
            <a:ln cap="sq">
              <a:noFill/>
              <a:prstDash val="dash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47625"/>
              <a:ext cx="3747122" cy="46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935904" y="4587288"/>
            <a:ext cx="14227354" cy="176102"/>
            <a:chOff x="0" y="0"/>
            <a:chExt cx="3747122" cy="4638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747122" cy="46381"/>
            </a:xfrm>
            <a:custGeom>
              <a:avLst/>
              <a:gdLst/>
              <a:ahLst/>
              <a:cxnLst/>
              <a:rect r="r" b="b" t="t" l="l"/>
              <a:pathLst>
                <a:path h="46381" w="3747122">
                  <a:moveTo>
                    <a:pt x="0" y="0"/>
                  </a:moveTo>
                  <a:lnTo>
                    <a:pt x="3747122" y="0"/>
                  </a:lnTo>
                  <a:lnTo>
                    <a:pt x="3747122" y="46381"/>
                  </a:lnTo>
                  <a:lnTo>
                    <a:pt x="0" y="46381"/>
                  </a:lnTo>
                  <a:close/>
                </a:path>
              </a:pathLst>
            </a:custGeom>
            <a:solidFill>
              <a:srgbClr val="EF0909">
                <a:alpha val="28627"/>
              </a:srgbClr>
            </a:solidFill>
            <a:ln cap="sq">
              <a:noFill/>
              <a:prstDash val="dash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47625"/>
              <a:ext cx="3747122" cy="46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935904" y="4411187"/>
            <a:ext cx="14227354" cy="176102"/>
            <a:chOff x="0" y="0"/>
            <a:chExt cx="3747122" cy="4638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747122" cy="46381"/>
            </a:xfrm>
            <a:custGeom>
              <a:avLst/>
              <a:gdLst/>
              <a:ahLst/>
              <a:cxnLst/>
              <a:rect r="r" b="b" t="t" l="l"/>
              <a:pathLst>
                <a:path h="46381" w="3747122">
                  <a:moveTo>
                    <a:pt x="0" y="0"/>
                  </a:moveTo>
                  <a:lnTo>
                    <a:pt x="3747122" y="0"/>
                  </a:lnTo>
                  <a:lnTo>
                    <a:pt x="3747122" y="46381"/>
                  </a:lnTo>
                  <a:lnTo>
                    <a:pt x="0" y="46381"/>
                  </a:lnTo>
                  <a:close/>
                </a:path>
              </a:pathLst>
            </a:custGeom>
            <a:solidFill>
              <a:srgbClr val="EF0909">
                <a:alpha val="28627"/>
              </a:srgbClr>
            </a:solidFill>
            <a:ln cap="sq">
              <a:noFill/>
              <a:prstDash val="dash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47625"/>
              <a:ext cx="3747122" cy="46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391209" y="4054964"/>
            <a:ext cx="609549" cy="1064649"/>
            <a:chOff x="0" y="0"/>
            <a:chExt cx="160540" cy="28040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60540" cy="280401"/>
            </a:xfrm>
            <a:custGeom>
              <a:avLst/>
              <a:gdLst/>
              <a:ahLst/>
              <a:cxnLst/>
              <a:rect r="r" b="b" t="t" l="l"/>
              <a:pathLst>
                <a:path h="280401" w="160540">
                  <a:moveTo>
                    <a:pt x="0" y="0"/>
                  </a:moveTo>
                  <a:lnTo>
                    <a:pt x="160540" y="0"/>
                  </a:lnTo>
                  <a:lnTo>
                    <a:pt x="160540" y="280401"/>
                  </a:lnTo>
                  <a:lnTo>
                    <a:pt x="0" y="2804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C3D49">
                  <a:alpha val="53725"/>
                </a:srgbClr>
              </a:solidFill>
              <a:prstDash val="dash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47625"/>
              <a:ext cx="160540" cy="232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4725437" y="5992099"/>
            <a:ext cx="1461366" cy="205518"/>
            <a:chOff x="0" y="0"/>
            <a:chExt cx="384887" cy="5412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84887" cy="54128"/>
            </a:xfrm>
            <a:custGeom>
              <a:avLst/>
              <a:gdLst/>
              <a:ahLst/>
              <a:cxnLst/>
              <a:rect r="r" b="b" t="t" l="l"/>
              <a:pathLst>
                <a:path h="54128" w="384887">
                  <a:moveTo>
                    <a:pt x="0" y="0"/>
                  </a:moveTo>
                  <a:lnTo>
                    <a:pt x="384887" y="0"/>
                  </a:lnTo>
                  <a:lnTo>
                    <a:pt x="384887" y="54128"/>
                  </a:lnTo>
                  <a:lnTo>
                    <a:pt x="0" y="541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C3D49"/>
              </a:solidFill>
              <a:prstDash val="dash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47625"/>
              <a:ext cx="384887" cy="6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435149" y="4092627"/>
            <a:ext cx="539617" cy="989323"/>
            <a:chOff x="0" y="0"/>
            <a:chExt cx="142121" cy="26056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42121" cy="260562"/>
            </a:xfrm>
            <a:custGeom>
              <a:avLst/>
              <a:gdLst/>
              <a:ahLst/>
              <a:cxnLst/>
              <a:rect r="r" b="b" t="t" l="l"/>
              <a:pathLst>
                <a:path h="260562" w="142121">
                  <a:moveTo>
                    <a:pt x="0" y="0"/>
                  </a:moveTo>
                  <a:lnTo>
                    <a:pt x="142121" y="0"/>
                  </a:lnTo>
                  <a:lnTo>
                    <a:pt x="142121" y="260562"/>
                  </a:lnTo>
                  <a:lnTo>
                    <a:pt x="0" y="260562"/>
                  </a:lnTo>
                  <a:close/>
                </a:path>
              </a:pathLst>
            </a:custGeom>
            <a:solidFill>
              <a:srgbClr val="DC3D49">
                <a:alpha val="36863"/>
              </a:srgbClr>
            </a:solidFill>
            <a:ln cap="sq">
              <a:noFill/>
              <a:prstDash val="dash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47625"/>
              <a:ext cx="142121" cy="212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4769060" y="6023628"/>
            <a:ext cx="1394197" cy="142458"/>
            <a:chOff x="0" y="0"/>
            <a:chExt cx="367196" cy="3752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367196" cy="37520"/>
            </a:xfrm>
            <a:custGeom>
              <a:avLst/>
              <a:gdLst/>
              <a:ahLst/>
              <a:cxnLst/>
              <a:rect r="r" b="b" t="t" l="l"/>
              <a:pathLst>
                <a:path h="37520" w="367196">
                  <a:moveTo>
                    <a:pt x="0" y="0"/>
                  </a:moveTo>
                  <a:lnTo>
                    <a:pt x="367196" y="0"/>
                  </a:lnTo>
                  <a:lnTo>
                    <a:pt x="367196" y="37520"/>
                  </a:lnTo>
                  <a:lnTo>
                    <a:pt x="0" y="37520"/>
                  </a:lnTo>
                  <a:close/>
                </a:path>
              </a:pathLst>
            </a:custGeom>
            <a:solidFill>
              <a:srgbClr val="DC3D49">
                <a:alpha val="36863"/>
              </a:srgbClr>
            </a:solidFill>
            <a:ln cap="sq">
              <a:noFill/>
              <a:prstDash val="dash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47625"/>
              <a:ext cx="367196" cy="37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2184459" y="7092276"/>
            <a:ext cx="462160" cy="449836"/>
          </a:xfrm>
          <a:custGeom>
            <a:avLst/>
            <a:gdLst/>
            <a:ahLst/>
            <a:cxnLst/>
            <a:rect r="r" b="b" t="t" l="l"/>
            <a:pathLst>
              <a:path h="449836" w="462160">
                <a:moveTo>
                  <a:pt x="0" y="0"/>
                </a:moveTo>
                <a:lnTo>
                  <a:pt x="462160" y="0"/>
                </a:lnTo>
                <a:lnTo>
                  <a:pt x="462160" y="449835"/>
                </a:lnTo>
                <a:lnTo>
                  <a:pt x="0" y="449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2807694" y="6971044"/>
            <a:ext cx="13728533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 P7, Steep decline, with share dropping below 2% from June onward. </a:t>
            </a: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Customers are likely shifting away from limited 3G/4G plans as 5G becomes more dominant.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816668" y="7715899"/>
            <a:ext cx="13719558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 P5, Declining steadily, down to 5.85% by September. </a:t>
            </a: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decline in talk time-based plans indicates a shift towards data-heavy usage patterns.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807694" y="8551370"/>
            <a:ext cx="13728533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 P4, Fell from 12.55% in February to 7.89% in September.  </a:t>
            </a: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Limited data capacity makes it less appealing in the 5G era.</a:t>
            </a:r>
          </a:p>
        </p:txBody>
      </p:sp>
      <p:sp>
        <p:nvSpPr>
          <p:cNvPr name="Freeform 51" id="51"/>
          <p:cNvSpPr/>
          <p:nvPr/>
        </p:nvSpPr>
        <p:spPr>
          <a:xfrm flipH="false" flipV="false" rot="0">
            <a:off x="2184459" y="7799286"/>
            <a:ext cx="462160" cy="449836"/>
          </a:xfrm>
          <a:custGeom>
            <a:avLst/>
            <a:gdLst/>
            <a:ahLst/>
            <a:cxnLst/>
            <a:rect r="r" b="b" t="t" l="l"/>
            <a:pathLst>
              <a:path h="449836" w="462160">
                <a:moveTo>
                  <a:pt x="0" y="0"/>
                </a:moveTo>
                <a:lnTo>
                  <a:pt x="462160" y="0"/>
                </a:lnTo>
                <a:lnTo>
                  <a:pt x="462160" y="449836"/>
                </a:lnTo>
                <a:lnTo>
                  <a:pt x="0" y="449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2184459" y="8489329"/>
            <a:ext cx="462160" cy="449836"/>
          </a:xfrm>
          <a:custGeom>
            <a:avLst/>
            <a:gdLst/>
            <a:ahLst/>
            <a:cxnLst/>
            <a:rect r="r" b="b" t="t" l="l"/>
            <a:pathLst>
              <a:path h="449836" w="462160">
                <a:moveTo>
                  <a:pt x="0" y="0"/>
                </a:moveTo>
                <a:lnTo>
                  <a:pt x="462160" y="0"/>
                </a:lnTo>
                <a:lnTo>
                  <a:pt x="462160" y="449836"/>
                </a:lnTo>
                <a:lnTo>
                  <a:pt x="0" y="449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3762" y="3006700"/>
            <a:ext cx="15220475" cy="3764645"/>
            <a:chOff x="0" y="0"/>
            <a:chExt cx="20293967" cy="501952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3716" y="904726"/>
              <a:ext cx="20040251" cy="4114800"/>
              <a:chOff x="0" y="0"/>
              <a:chExt cx="3958568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95856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3958568">
                    <a:moveTo>
                      <a:pt x="0" y="0"/>
                    </a:moveTo>
                    <a:lnTo>
                      <a:pt x="3958568" y="0"/>
                    </a:lnTo>
                    <a:lnTo>
                      <a:pt x="3958568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26667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47625"/>
                <a:ext cx="3958568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388058"/>
              <a:ext cx="20040251" cy="4340001"/>
              <a:chOff x="0" y="0"/>
              <a:chExt cx="3958568" cy="85728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958568" cy="857284"/>
              </a:xfrm>
              <a:custGeom>
                <a:avLst/>
                <a:gdLst/>
                <a:ahLst/>
                <a:cxnLst/>
                <a:rect r="r" b="b" t="t" l="l"/>
                <a:pathLst>
                  <a:path h="857284" w="3958568">
                    <a:moveTo>
                      <a:pt x="0" y="0"/>
                    </a:moveTo>
                    <a:lnTo>
                      <a:pt x="3958568" y="0"/>
                    </a:lnTo>
                    <a:lnTo>
                      <a:pt x="3958568" y="857284"/>
                    </a:lnTo>
                    <a:lnTo>
                      <a:pt x="0" y="857284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47625"/>
                <a:ext cx="3958568" cy="8096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190216" y="653784"/>
              <a:ext cx="19659819" cy="3897380"/>
            </a:xfrm>
            <a:custGeom>
              <a:avLst/>
              <a:gdLst/>
              <a:ahLst/>
              <a:cxnLst/>
              <a:rect r="r" b="b" t="t" l="l"/>
              <a:pathLst>
                <a:path h="3897380" w="19659819">
                  <a:moveTo>
                    <a:pt x="0" y="0"/>
                  </a:moveTo>
                  <a:lnTo>
                    <a:pt x="19659819" y="0"/>
                  </a:lnTo>
                  <a:lnTo>
                    <a:pt x="19659819" y="3897380"/>
                  </a:lnTo>
                  <a:lnTo>
                    <a:pt x="0" y="3897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3" t="-1733" r="-2491" b="-2599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16219530" y="0"/>
              <a:ext cx="2819282" cy="653784"/>
              <a:chOff x="0" y="0"/>
              <a:chExt cx="556895" cy="12914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56895" cy="129142"/>
              </a:xfrm>
              <a:custGeom>
                <a:avLst/>
                <a:gdLst/>
                <a:ahLst/>
                <a:cxnLst/>
                <a:rect r="r" b="b" t="t" l="l"/>
                <a:pathLst>
                  <a:path h="129142" w="556895">
                    <a:moveTo>
                      <a:pt x="0" y="0"/>
                    </a:moveTo>
                    <a:lnTo>
                      <a:pt x="556895" y="0"/>
                    </a:lnTo>
                    <a:lnTo>
                      <a:pt x="556895" y="129142"/>
                    </a:lnTo>
                    <a:lnTo>
                      <a:pt x="0" y="129142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47625"/>
                <a:ext cx="556895" cy="815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5035811" y="0"/>
              <a:ext cx="2819282" cy="653784"/>
              <a:chOff x="0" y="0"/>
              <a:chExt cx="556895" cy="12914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56895" cy="129142"/>
              </a:xfrm>
              <a:custGeom>
                <a:avLst/>
                <a:gdLst/>
                <a:ahLst/>
                <a:cxnLst/>
                <a:rect r="r" b="b" t="t" l="l"/>
                <a:pathLst>
                  <a:path h="129142" w="556895">
                    <a:moveTo>
                      <a:pt x="0" y="0"/>
                    </a:moveTo>
                    <a:lnTo>
                      <a:pt x="556895" y="0"/>
                    </a:lnTo>
                    <a:lnTo>
                      <a:pt x="556895" y="129142"/>
                    </a:lnTo>
                    <a:lnTo>
                      <a:pt x="0" y="129142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47625"/>
                <a:ext cx="556895" cy="815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2422535" y="0"/>
              <a:ext cx="2819282" cy="653784"/>
              <a:chOff x="0" y="0"/>
              <a:chExt cx="556895" cy="12914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56895" cy="129142"/>
              </a:xfrm>
              <a:custGeom>
                <a:avLst/>
                <a:gdLst/>
                <a:ahLst/>
                <a:cxnLst/>
                <a:rect r="r" b="b" t="t" l="l"/>
                <a:pathLst>
                  <a:path h="129142" w="556895">
                    <a:moveTo>
                      <a:pt x="0" y="0"/>
                    </a:moveTo>
                    <a:lnTo>
                      <a:pt x="556895" y="0"/>
                    </a:lnTo>
                    <a:lnTo>
                      <a:pt x="556895" y="129142"/>
                    </a:lnTo>
                    <a:lnTo>
                      <a:pt x="0" y="129142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47625"/>
                <a:ext cx="556895" cy="815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5557246" y="119247"/>
              <a:ext cx="1776412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Plan Details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3104208" y="119247"/>
              <a:ext cx="1455936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% Change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6636785" y="119247"/>
              <a:ext cx="1984772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Market Share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0020126" y="4426563"/>
              <a:ext cx="1902573" cy="17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 i="true">
                  <a:solidFill>
                    <a:srgbClr val="000000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*All the values are in Million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7175314" y="4192214"/>
              <a:ext cx="2381614" cy="17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 i="true">
                  <a:solidFill>
                    <a:srgbClr val="000000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*All the values are in Percentage(%)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3612863" y="4192214"/>
              <a:ext cx="1663000" cy="17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 i="true">
                  <a:solidFill>
                    <a:srgbClr val="000000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*Values are in Million &amp; %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934340" y="4857279"/>
            <a:ext cx="14255555" cy="209943"/>
            <a:chOff x="0" y="0"/>
            <a:chExt cx="3754549" cy="5529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754550" cy="55294"/>
            </a:xfrm>
            <a:custGeom>
              <a:avLst/>
              <a:gdLst/>
              <a:ahLst/>
              <a:cxnLst/>
              <a:rect r="r" b="b" t="t" l="l"/>
              <a:pathLst>
                <a:path h="55294" w="3754550">
                  <a:moveTo>
                    <a:pt x="0" y="0"/>
                  </a:moveTo>
                  <a:lnTo>
                    <a:pt x="3754550" y="0"/>
                  </a:lnTo>
                  <a:lnTo>
                    <a:pt x="3754550" y="55294"/>
                  </a:lnTo>
                  <a:lnTo>
                    <a:pt x="0" y="552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C3D49"/>
              </a:solidFill>
              <a:prstDash val="dash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47625"/>
              <a:ext cx="3754549" cy="7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934340" y="4857279"/>
            <a:ext cx="14255555" cy="209943"/>
            <a:chOff x="0" y="0"/>
            <a:chExt cx="3754549" cy="5529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754550" cy="55294"/>
            </a:xfrm>
            <a:custGeom>
              <a:avLst/>
              <a:gdLst/>
              <a:ahLst/>
              <a:cxnLst/>
              <a:rect r="r" b="b" t="t" l="l"/>
              <a:pathLst>
                <a:path h="55294" w="3754550">
                  <a:moveTo>
                    <a:pt x="0" y="0"/>
                  </a:moveTo>
                  <a:lnTo>
                    <a:pt x="3754550" y="0"/>
                  </a:lnTo>
                  <a:lnTo>
                    <a:pt x="3754550" y="55294"/>
                  </a:lnTo>
                  <a:lnTo>
                    <a:pt x="0" y="55294"/>
                  </a:lnTo>
                  <a:close/>
                </a:path>
              </a:pathLst>
            </a:custGeom>
            <a:solidFill>
              <a:srgbClr val="DC3D49">
                <a:alpha val="28627"/>
              </a:srgbClr>
            </a:solidFill>
            <a:ln cap="sq">
              <a:noFill/>
              <a:prstDash val="dash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47625"/>
              <a:ext cx="3754549" cy="7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2722503" y="7275893"/>
            <a:ext cx="1316591" cy="1376228"/>
          </a:xfrm>
          <a:custGeom>
            <a:avLst/>
            <a:gdLst/>
            <a:ahLst/>
            <a:cxnLst/>
            <a:rect r="r" b="b" t="t" l="l"/>
            <a:pathLst>
              <a:path h="1376228" w="1316591">
                <a:moveTo>
                  <a:pt x="0" y="0"/>
                </a:moveTo>
                <a:lnTo>
                  <a:pt x="1316591" y="0"/>
                </a:lnTo>
                <a:lnTo>
                  <a:pt x="1316591" y="1376228"/>
                </a:lnTo>
                <a:lnTo>
                  <a:pt x="0" y="13762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388715" y="1214434"/>
            <a:ext cx="13510570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 there any plan affected largely by the 5G launch? Should we continue or discontinue that plan?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284269" y="7139235"/>
            <a:ext cx="12469969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 P7, Steep decline, with share dropping below 2% from June onward.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284269" y="7589238"/>
            <a:ext cx="12469969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plan has been significantly impacted post-5G as users migrate away from 3G/4G technology.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284269" y="8489243"/>
            <a:ext cx="12469969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Should be replace it with a similar 5G-compatible plan offering higher data limits to attract migrating users.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284269" y="8039240"/>
            <a:ext cx="12469969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Customers are likely shifting away from limited 3G/4G plans as 5G becomes more dominant.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86350" y="2938291"/>
            <a:ext cx="8115300" cy="5942868"/>
            <a:chOff x="0" y="0"/>
            <a:chExt cx="10820400" cy="792382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12203" y="363647"/>
              <a:ext cx="10608197" cy="7560176"/>
              <a:chOff x="0" y="0"/>
              <a:chExt cx="2095446" cy="149336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095447" cy="1493368"/>
              </a:xfrm>
              <a:custGeom>
                <a:avLst/>
                <a:gdLst/>
                <a:ahLst/>
                <a:cxnLst/>
                <a:rect r="r" b="b" t="t" l="l"/>
                <a:pathLst>
                  <a:path h="1493368" w="2095447">
                    <a:moveTo>
                      <a:pt x="0" y="0"/>
                    </a:moveTo>
                    <a:lnTo>
                      <a:pt x="2095447" y="0"/>
                    </a:lnTo>
                    <a:lnTo>
                      <a:pt x="2095447" y="1493368"/>
                    </a:lnTo>
                    <a:lnTo>
                      <a:pt x="0" y="1493368"/>
                    </a:lnTo>
                    <a:close/>
                  </a:path>
                </a:pathLst>
              </a:custGeom>
              <a:solidFill>
                <a:srgbClr val="000000">
                  <a:alpha val="33725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47625"/>
                <a:ext cx="2095446" cy="1445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66948" cy="7618050"/>
            </a:xfrm>
            <a:custGeom>
              <a:avLst/>
              <a:gdLst/>
              <a:ahLst/>
              <a:cxnLst/>
              <a:rect r="r" b="b" t="t" l="l"/>
              <a:pathLst>
                <a:path h="7618050" w="10466948">
                  <a:moveTo>
                    <a:pt x="0" y="0"/>
                  </a:moveTo>
                  <a:lnTo>
                    <a:pt x="10466948" y="0"/>
                  </a:lnTo>
                  <a:lnTo>
                    <a:pt x="10466948" y="7618050"/>
                  </a:lnTo>
                  <a:lnTo>
                    <a:pt x="0" y="7618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233044" y="6336567"/>
            <a:ext cx="7399924" cy="926355"/>
            <a:chOff x="0" y="0"/>
            <a:chExt cx="1948951" cy="2439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48951" cy="243978"/>
            </a:xfrm>
            <a:custGeom>
              <a:avLst/>
              <a:gdLst/>
              <a:ahLst/>
              <a:cxnLst/>
              <a:rect r="r" b="b" t="t" l="l"/>
              <a:pathLst>
                <a:path h="243978" w="1948951">
                  <a:moveTo>
                    <a:pt x="0" y="0"/>
                  </a:moveTo>
                  <a:lnTo>
                    <a:pt x="1948951" y="0"/>
                  </a:lnTo>
                  <a:lnTo>
                    <a:pt x="1948951" y="243978"/>
                  </a:lnTo>
                  <a:lnTo>
                    <a:pt x="0" y="2439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C3D49">
                  <a:alpha val="38824"/>
                </a:srgbClr>
              </a:solidFill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47625"/>
              <a:ext cx="1948951" cy="196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388715" y="1163313"/>
            <a:ext cx="13510570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 there any plan that is discontinued after the 5G launch? What is the reason for it?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233044" y="6369474"/>
            <a:ext cx="574041" cy="860541"/>
            <a:chOff x="0" y="0"/>
            <a:chExt cx="151188" cy="2266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1188" cy="226644"/>
            </a:xfrm>
            <a:custGeom>
              <a:avLst/>
              <a:gdLst/>
              <a:ahLst/>
              <a:cxnLst/>
              <a:rect r="r" b="b" t="t" l="l"/>
              <a:pathLst>
                <a:path h="226644" w="151188">
                  <a:moveTo>
                    <a:pt x="0" y="0"/>
                  </a:moveTo>
                  <a:lnTo>
                    <a:pt x="151188" y="0"/>
                  </a:lnTo>
                  <a:lnTo>
                    <a:pt x="151188" y="226644"/>
                  </a:lnTo>
                  <a:lnTo>
                    <a:pt x="0" y="226644"/>
                  </a:lnTo>
                  <a:close/>
                </a:path>
              </a:pathLst>
            </a:custGeom>
            <a:solidFill>
              <a:srgbClr val="DC3D49">
                <a:alpha val="38824"/>
              </a:srgbClr>
            </a:solidFill>
            <a:ln cap="sq">
              <a:noFill/>
              <a:prstDash val="sysDot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47625"/>
              <a:ext cx="151188" cy="179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3762" y="1378855"/>
            <a:ext cx="15220475" cy="3764645"/>
            <a:chOff x="0" y="0"/>
            <a:chExt cx="20293967" cy="501952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3716" y="904726"/>
              <a:ext cx="20040251" cy="4114800"/>
              <a:chOff x="0" y="0"/>
              <a:chExt cx="3958568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95856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3958568">
                    <a:moveTo>
                      <a:pt x="0" y="0"/>
                    </a:moveTo>
                    <a:lnTo>
                      <a:pt x="3958568" y="0"/>
                    </a:lnTo>
                    <a:lnTo>
                      <a:pt x="3958568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26667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47625"/>
                <a:ext cx="3958568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388058"/>
              <a:ext cx="20040251" cy="4340001"/>
              <a:chOff x="0" y="0"/>
              <a:chExt cx="3958568" cy="85728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958568" cy="857284"/>
              </a:xfrm>
              <a:custGeom>
                <a:avLst/>
                <a:gdLst/>
                <a:ahLst/>
                <a:cxnLst/>
                <a:rect r="r" b="b" t="t" l="l"/>
                <a:pathLst>
                  <a:path h="857284" w="3958568">
                    <a:moveTo>
                      <a:pt x="0" y="0"/>
                    </a:moveTo>
                    <a:lnTo>
                      <a:pt x="3958568" y="0"/>
                    </a:lnTo>
                    <a:lnTo>
                      <a:pt x="3958568" y="857284"/>
                    </a:lnTo>
                    <a:lnTo>
                      <a:pt x="0" y="857284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47625"/>
                <a:ext cx="3958568" cy="8096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190216" y="653784"/>
              <a:ext cx="19659819" cy="3897380"/>
            </a:xfrm>
            <a:custGeom>
              <a:avLst/>
              <a:gdLst/>
              <a:ahLst/>
              <a:cxnLst/>
              <a:rect r="r" b="b" t="t" l="l"/>
              <a:pathLst>
                <a:path h="3897380" w="19659819">
                  <a:moveTo>
                    <a:pt x="0" y="0"/>
                  </a:moveTo>
                  <a:lnTo>
                    <a:pt x="19659819" y="0"/>
                  </a:lnTo>
                  <a:lnTo>
                    <a:pt x="19659819" y="3897380"/>
                  </a:lnTo>
                  <a:lnTo>
                    <a:pt x="0" y="3897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3" t="-1733" r="-2491" b="-2599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16219530" y="0"/>
              <a:ext cx="2819282" cy="653784"/>
              <a:chOff x="0" y="0"/>
              <a:chExt cx="556895" cy="12914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56895" cy="129142"/>
              </a:xfrm>
              <a:custGeom>
                <a:avLst/>
                <a:gdLst/>
                <a:ahLst/>
                <a:cxnLst/>
                <a:rect r="r" b="b" t="t" l="l"/>
                <a:pathLst>
                  <a:path h="129142" w="556895">
                    <a:moveTo>
                      <a:pt x="0" y="0"/>
                    </a:moveTo>
                    <a:lnTo>
                      <a:pt x="556895" y="0"/>
                    </a:lnTo>
                    <a:lnTo>
                      <a:pt x="556895" y="129142"/>
                    </a:lnTo>
                    <a:lnTo>
                      <a:pt x="0" y="129142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47625"/>
                <a:ext cx="556895" cy="815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5035811" y="0"/>
              <a:ext cx="2819282" cy="653784"/>
              <a:chOff x="0" y="0"/>
              <a:chExt cx="556895" cy="12914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56895" cy="129142"/>
              </a:xfrm>
              <a:custGeom>
                <a:avLst/>
                <a:gdLst/>
                <a:ahLst/>
                <a:cxnLst/>
                <a:rect r="r" b="b" t="t" l="l"/>
                <a:pathLst>
                  <a:path h="129142" w="556895">
                    <a:moveTo>
                      <a:pt x="0" y="0"/>
                    </a:moveTo>
                    <a:lnTo>
                      <a:pt x="556895" y="0"/>
                    </a:lnTo>
                    <a:lnTo>
                      <a:pt x="556895" y="129142"/>
                    </a:lnTo>
                    <a:lnTo>
                      <a:pt x="0" y="129142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47625"/>
                <a:ext cx="556895" cy="815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2422535" y="0"/>
              <a:ext cx="2819282" cy="653784"/>
              <a:chOff x="0" y="0"/>
              <a:chExt cx="556895" cy="12914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56895" cy="129142"/>
              </a:xfrm>
              <a:custGeom>
                <a:avLst/>
                <a:gdLst/>
                <a:ahLst/>
                <a:cxnLst/>
                <a:rect r="r" b="b" t="t" l="l"/>
                <a:pathLst>
                  <a:path h="129142" w="556895">
                    <a:moveTo>
                      <a:pt x="0" y="0"/>
                    </a:moveTo>
                    <a:lnTo>
                      <a:pt x="556895" y="0"/>
                    </a:lnTo>
                    <a:lnTo>
                      <a:pt x="556895" y="129142"/>
                    </a:lnTo>
                    <a:lnTo>
                      <a:pt x="0" y="129142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47625"/>
                <a:ext cx="556895" cy="815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5557246" y="119247"/>
              <a:ext cx="1776412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Plan Details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3104208" y="119247"/>
              <a:ext cx="1455936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% Change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6636785" y="119247"/>
              <a:ext cx="1984772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Market Share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0020126" y="4426563"/>
              <a:ext cx="1902573" cy="17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 i="true">
                  <a:solidFill>
                    <a:srgbClr val="000000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*All the values are in Million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7175314" y="4192214"/>
              <a:ext cx="2381614" cy="17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 i="true">
                  <a:solidFill>
                    <a:srgbClr val="000000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*All the values are in Percentage(%)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3612863" y="4192214"/>
              <a:ext cx="1663000" cy="17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 i="true">
                  <a:solidFill>
                    <a:srgbClr val="000000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*Values are in Million &amp; %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933791" y="3410211"/>
            <a:ext cx="14259727" cy="554104"/>
            <a:chOff x="0" y="0"/>
            <a:chExt cx="3755648" cy="14593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755648" cy="145937"/>
            </a:xfrm>
            <a:custGeom>
              <a:avLst/>
              <a:gdLst/>
              <a:ahLst/>
              <a:cxnLst/>
              <a:rect r="r" b="b" t="t" l="l"/>
              <a:pathLst>
                <a:path h="145937" w="3755648">
                  <a:moveTo>
                    <a:pt x="0" y="0"/>
                  </a:moveTo>
                  <a:lnTo>
                    <a:pt x="3755648" y="0"/>
                  </a:lnTo>
                  <a:lnTo>
                    <a:pt x="3755648" y="145937"/>
                  </a:lnTo>
                  <a:lnTo>
                    <a:pt x="0" y="145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C3D49"/>
              </a:solidFill>
              <a:prstDash val="lgDash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47625"/>
              <a:ext cx="3755648" cy="98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308105" y="3410211"/>
            <a:ext cx="1425274" cy="554104"/>
            <a:chOff x="0" y="0"/>
            <a:chExt cx="375381" cy="14593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75381" cy="145937"/>
            </a:xfrm>
            <a:custGeom>
              <a:avLst/>
              <a:gdLst/>
              <a:ahLst/>
              <a:cxnLst/>
              <a:rect r="r" b="b" t="t" l="l"/>
              <a:pathLst>
                <a:path h="145937" w="375381">
                  <a:moveTo>
                    <a:pt x="0" y="0"/>
                  </a:moveTo>
                  <a:lnTo>
                    <a:pt x="375381" y="0"/>
                  </a:lnTo>
                  <a:lnTo>
                    <a:pt x="375381" y="145937"/>
                  </a:lnTo>
                  <a:lnTo>
                    <a:pt x="0" y="145937"/>
                  </a:lnTo>
                  <a:close/>
                </a:path>
              </a:pathLst>
            </a:custGeom>
            <a:solidFill>
              <a:srgbClr val="DC3D49">
                <a:alpha val="33725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47625"/>
              <a:ext cx="375381" cy="98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2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3539203" y="5623668"/>
            <a:ext cx="1086214" cy="1121253"/>
          </a:xfrm>
          <a:custGeom>
            <a:avLst/>
            <a:gdLst/>
            <a:ahLst/>
            <a:cxnLst/>
            <a:rect r="r" b="b" t="t" l="l"/>
            <a:pathLst>
              <a:path h="1121253" w="1086214">
                <a:moveTo>
                  <a:pt x="0" y="0"/>
                </a:moveTo>
                <a:lnTo>
                  <a:pt x="1086214" y="0"/>
                </a:lnTo>
                <a:lnTo>
                  <a:pt x="1086214" y="1121253"/>
                </a:lnTo>
                <a:lnTo>
                  <a:pt x="0" y="1121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3454612" y="7981350"/>
            <a:ext cx="1255397" cy="772069"/>
          </a:xfrm>
          <a:custGeom>
            <a:avLst/>
            <a:gdLst/>
            <a:ahLst/>
            <a:cxnLst/>
            <a:rect r="r" b="b" t="t" l="l"/>
            <a:pathLst>
              <a:path h="772069" w="1255397">
                <a:moveTo>
                  <a:pt x="0" y="0"/>
                </a:moveTo>
                <a:lnTo>
                  <a:pt x="1255397" y="0"/>
                </a:lnTo>
                <a:lnTo>
                  <a:pt x="1255397" y="772069"/>
                </a:lnTo>
                <a:lnTo>
                  <a:pt x="0" y="772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5004515" y="5548159"/>
            <a:ext cx="7124142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 P8 - Daily Saviour Pack (1 GB/Day, 1-Day Validity)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004515" y="5998162"/>
            <a:ext cx="7124142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 P9 - Combo TopUp (14.95 Talktime and 300 MB Data)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004515" y="8433380"/>
            <a:ext cx="11309474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shift to 5G increased demand for plans offering greater value, longer-term stability, and higher data capacity.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004515" y="7669475"/>
            <a:ext cx="11309474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Plans with short validity (1-3 days) or low data allowances no longer align with the needs of 5G users </a:t>
            </a:r>
          </a:p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who demand higher data and longer validity.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004515" y="6447741"/>
            <a:ext cx="7124142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 P10 - Big Combo Pack (6 GB/Day Validity: 3 Days)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8008003" y="6987485"/>
            <a:ext cx="5465159" cy="472440"/>
            <a:chOff x="0" y="0"/>
            <a:chExt cx="7286878" cy="629920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7239774" cy="629920"/>
              <a:chOff x="0" y="0"/>
              <a:chExt cx="1430079" cy="124429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430079" cy="124429"/>
              </a:xfrm>
              <a:custGeom>
                <a:avLst/>
                <a:gdLst/>
                <a:ahLst/>
                <a:cxnLst/>
                <a:rect r="r" b="b" t="t" l="l"/>
                <a:pathLst>
                  <a:path h="124429" w="1430079">
                    <a:moveTo>
                      <a:pt x="0" y="0"/>
                    </a:moveTo>
                    <a:lnTo>
                      <a:pt x="1430079" y="0"/>
                    </a:lnTo>
                    <a:lnTo>
                      <a:pt x="1430079" y="124429"/>
                    </a:lnTo>
                    <a:lnTo>
                      <a:pt x="0" y="124429"/>
                    </a:lnTo>
                    <a:close/>
                  </a:path>
                </a:pathLst>
              </a:custGeom>
              <a:solidFill>
                <a:srgbClr val="673AB7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47625"/>
                <a:ext cx="1430079" cy="768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183934" y="38100"/>
              <a:ext cx="7102944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FCFBF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Key Drivers for Discontinuation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07897" y="1442904"/>
            <a:ext cx="4272207" cy="509018"/>
            <a:chOff x="0" y="0"/>
            <a:chExt cx="5696276" cy="67869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5696276" cy="678690"/>
              <a:chOff x="0" y="0"/>
              <a:chExt cx="1125190" cy="13406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125190" cy="134062"/>
              </a:xfrm>
              <a:custGeom>
                <a:avLst/>
                <a:gdLst/>
                <a:ahLst/>
                <a:cxnLst/>
                <a:rect r="r" b="b" t="t" l="l"/>
                <a:pathLst>
                  <a:path h="134062" w="1125190">
                    <a:moveTo>
                      <a:pt x="0" y="0"/>
                    </a:moveTo>
                    <a:lnTo>
                      <a:pt x="1125190" y="0"/>
                    </a:lnTo>
                    <a:lnTo>
                      <a:pt x="1125190" y="134062"/>
                    </a:lnTo>
                    <a:lnTo>
                      <a:pt x="0" y="134062"/>
                    </a:lnTo>
                    <a:close/>
                  </a:path>
                </a:pathLst>
              </a:custGeom>
              <a:solidFill>
                <a:srgbClr val="673AB7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47625"/>
                <a:ext cx="1125190" cy="86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946457" y="62485"/>
              <a:ext cx="3803362" cy="515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Key  Observations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64531" y="2638467"/>
            <a:ext cx="1207927" cy="982951"/>
          </a:xfrm>
          <a:custGeom>
            <a:avLst/>
            <a:gdLst/>
            <a:ahLst/>
            <a:cxnLst/>
            <a:rect r="r" b="b" t="t" l="l"/>
            <a:pathLst>
              <a:path h="982951" w="1207927">
                <a:moveTo>
                  <a:pt x="0" y="0"/>
                </a:moveTo>
                <a:lnTo>
                  <a:pt x="1207927" y="0"/>
                </a:lnTo>
                <a:lnTo>
                  <a:pt x="1207927" y="982951"/>
                </a:lnTo>
                <a:lnTo>
                  <a:pt x="0" y="982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71513" y="3009913"/>
            <a:ext cx="13894250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Plans with very short durations (e.g., 1-3 days) no longer meet user demands in the 5G market, where customers prefer longer-term options for uninterrupted connectivity.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71513" y="2551092"/>
            <a:ext cx="467187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5E17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Short Validity Plans Are Outdated: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71513" y="4231018"/>
            <a:ext cx="408704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5E17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 Data Plans Are Irrelevant: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71513" y="4652023"/>
            <a:ext cx="13894250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Plans offering limited data, such as P8 (1 GB/Day for 1 Day) or P9 (300 MB Combo), fail to support the heavy data consumption needs brought by 5G.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71513" y="5878224"/>
            <a:ext cx="443194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5E17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Shift Towards Data-Driven Usage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71513" y="6341774"/>
            <a:ext cx="13894250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Talktime-based plans like P9 are losing popularity as users prioritize high-speed data for streaming, gaming, and other online activities.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71513" y="7567975"/>
            <a:ext cx="454946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5E17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Preference for High-Value Plans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71513" y="8031525"/>
            <a:ext cx="13894250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Long-term plans like P1 (2 GB/Day for 3 Months) and P11 (3 GB/Day for 80 Days) are performing well because they offer reliability and value for money.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764531" y="4280577"/>
            <a:ext cx="1207927" cy="982951"/>
          </a:xfrm>
          <a:custGeom>
            <a:avLst/>
            <a:gdLst/>
            <a:ahLst/>
            <a:cxnLst/>
            <a:rect r="r" b="b" t="t" l="l"/>
            <a:pathLst>
              <a:path h="982951" w="1207927">
                <a:moveTo>
                  <a:pt x="0" y="0"/>
                </a:moveTo>
                <a:lnTo>
                  <a:pt x="1207927" y="0"/>
                </a:lnTo>
                <a:lnTo>
                  <a:pt x="1207927" y="982951"/>
                </a:lnTo>
                <a:lnTo>
                  <a:pt x="0" y="982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64531" y="5922687"/>
            <a:ext cx="1207927" cy="982951"/>
          </a:xfrm>
          <a:custGeom>
            <a:avLst/>
            <a:gdLst/>
            <a:ahLst/>
            <a:cxnLst/>
            <a:rect r="r" b="b" t="t" l="l"/>
            <a:pathLst>
              <a:path h="982951" w="1207927">
                <a:moveTo>
                  <a:pt x="0" y="0"/>
                </a:moveTo>
                <a:lnTo>
                  <a:pt x="1207927" y="0"/>
                </a:lnTo>
                <a:lnTo>
                  <a:pt x="1207927" y="982951"/>
                </a:lnTo>
                <a:lnTo>
                  <a:pt x="0" y="982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64531" y="7564797"/>
            <a:ext cx="1207927" cy="982951"/>
          </a:xfrm>
          <a:custGeom>
            <a:avLst/>
            <a:gdLst/>
            <a:ahLst/>
            <a:cxnLst/>
            <a:rect r="r" b="b" t="t" l="l"/>
            <a:pathLst>
              <a:path h="982951" w="1207927">
                <a:moveTo>
                  <a:pt x="0" y="0"/>
                </a:moveTo>
                <a:lnTo>
                  <a:pt x="1207927" y="0"/>
                </a:lnTo>
                <a:lnTo>
                  <a:pt x="1207927" y="982951"/>
                </a:lnTo>
                <a:lnTo>
                  <a:pt x="0" y="982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07897" y="1442904"/>
            <a:ext cx="4272207" cy="509018"/>
            <a:chOff x="0" y="0"/>
            <a:chExt cx="5696276" cy="67869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5696276" cy="678690"/>
              <a:chOff x="0" y="0"/>
              <a:chExt cx="1125190" cy="13406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125190" cy="134062"/>
              </a:xfrm>
              <a:custGeom>
                <a:avLst/>
                <a:gdLst/>
                <a:ahLst/>
                <a:cxnLst/>
                <a:rect r="r" b="b" t="t" l="l"/>
                <a:pathLst>
                  <a:path h="134062" w="1125190">
                    <a:moveTo>
                      <a:pt x="0" y="0"/>
                    </a:moveTo>
                    <a:lnTo>
                      <a:pt x="1125190" y="0"/>
                    </a:lnTo>
                    <a:lnTo>
                      <a:pt x="1125190" y="134062"/>
                    </a:lnTo>
                    <a:lnTo>
                      <a:pt x="0" y="134062"/>
                    </a:lnTo>
                    <a:close/>
                  </a:path>
                </a:pathLst>
              </a:custGeom>
              <a:solidFill>
                <a:srgbClr val="673AB7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47625"/>
                <a:ext cx="1125190" cy="86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2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946457" y="62485"/>
              <a:ext cx="3803362" cy="515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Recommendations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771294" y="2657883"/>
            <a:ext cx="584912" cy="585978"/>
          </a:xfrm>
          <a:custGeom>
            <a:avLst/>
            <a:gdLst/>
            <a:ahLst/>
            <a:cxnLst/>
            <a:rect r="r" b="b" t="t" l="l"/>
            <a:pathLst>
              <a:path h="585978" w="584912">
                <a:moveTo>
                  <a:pt x="0" y="0"/>
                </a:moveTo>
                <a:lnTo>
                  <a:pt x="584912" y="0"/>
                </a:lnTo>
                <a:lnTo>
                  <a:pt x="584912" y="585978"/>
                </a:lnTo>
                <a:lnTo>
                  <a:pt x="0" y="58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45809" y="2733702"/>
            <a:ext cx="866073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Replace Discontinued Plans with Better Options.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45809" y="3585868"/>
            <a:ext cx="408704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Promote Popular Plans.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45809" y="4438033"/>
            <a:ext cx="783597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Introduce Tiered Plans for Different Users.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45809" y="5290198"/>
            <a:ext cx="454946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Help Users Transition.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771294" y="3510049"/>
            <a:ext cx="584912" cy="585978"/>
          </a:xfrm>
          <a:custGeom>
            <a:avLst/>
            <a:gdLst/>
            <a:ahLst/>
            <a:cxnLst/>
            <a:rect r="r" b="b" t="t" l="l"/>
            <a:pathLst>
              <a:path h="585978" w="584912">
                <a:moveTo>
                  <a:pt x="0" y="0"/>
                </a:moveTo>
                <a:lnTo>
                  <a:pt x="584912" y="0"/>
                </a:lnTo>
                <a:lnTo>
                  <a:pt x="584912" y="585977"/>
                </a:lnTo>
                <a:lnTo>
                  <a:pt x="0" y="585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71294" y="4362214"/>
            <a:ext cx="584912" cy="585978"/>
          </a:xfrm>
          <a:custGeom>
            <a:avLst/>
            <a:gdLst/>
            <a:ahLst/>
            <a:cxnLst/>
            <a:rect r="r" b="b" t="t" l="l"/>
            <a:pathLst>
              <a:path h="585978" w="584912">
                <a:moveTo>
                  <a:pt x="0" y="0"/>
                </a:moveTo>
                <a:lnTo>
                  <a:pt x="584912" y="0"/>
                </a:lnTo>
                <a:lnTo>
                  <a:pt x="584912" y="585978"/>
                </a:lnTo>
                <a:lnTo>
                  <a:pt x="0" y="58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71294" y="5214379"/>
            <a:ext cx="584912" cy="585978"/>
          </a:xfrm>
          <a:custGeom>
            <a:avLst/>
            <a:gdLst/>
            <a:ahLst/>
            <a:cxnLst/>
            <a:rect r="r" b="b" t="t" l="l"/>
            <a:pathLst>
              <a:path h="585978" w="584912">
                <a:moveTo>
                  <a:pt x="0" y="0"/>
                </a:moveTo>
                <a:lnTo>
                  <a:pt x="584912" y="0"/>
                </a:lnTo>
                <a:lnTo>
                  <a:pt x="584912" y="585978"/>
                </a:lnTo>
                <a:lnTo>
                  <a:pt x="0" y="58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55851" y="3060700"/>
            <a:ext cx="9482618" cy="375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9"/>
              </a:lnSpc>
              <a:spcBef>
                <a:spcPct val="0"/>
              </a:spcBef>
            </a:pPr>
            <a:r>
              <a:rPr lang="en-US" b="true" sz="21999" u="none">
                <a:solidFill>
                  <a:srgbClr val="673AB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Thank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002685" y="3060700"/>
            <a:ext cx="7840941" cy="375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9"/>
              </a:lnSpc>
              <a:spcBef>
                <a:spcPct val="0"/>
              </a:spcBef>
            </a:pPr>
            <a:r>
              <a:rPr lang="en-US" b="true" sz="21999" u="none">
                <a:solidFill>
                  <a:srgbClr val="673AB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37952" y="1158873"/>
            <a:ext cx="4212097" cy="109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WAVECON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94928" y="2595918"/>
            <a:ext cx="15498144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Wavecon is the fastest-growing telecom company in India, renowned for its cutting-edge technology and expansive network. It recently launched its 5G services, setting a new standard in ultra-fast internet connectivity across the nation. Committed to innovation and quality, Wavecon is dedicated to enhancing the digital experience for all its customers, making it a leading force in India's telecommunications sector. Currently, it operates in 15 Indian cities. </a:t>
            </a:r>
          </a:p>
        </p:txBody>
      </p:sp>
    </p:spTree>
  </p:cSld>
  <p:clrMapOvr>
    <a:masterClrMapping/>
  </p:clrMapOvr>
  <p:transition spd="fast">
    <p:circl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50572" y="2265894"/>
            <a:ext cx="5970912" cy="6596492"/>
            <a:chOff x="0" y="0"/>
            <a:chExt cx="925050" cy="1021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5051" cy="1021969"/>
            </a:xfrm>
            <a:custGeom>
              <a:avLst/>
              <a:gdLst/>
              <a:ahLst/>
              <a:cxnLst/>
              <a:rect r="r" b="b" t="t" l="l"/>
              <a:pathLst>
                <a:path h="1021969" w="925051">
                  <a:moveTo>
                    <a:pt x="0" y="0"/>
                  </a:moveTo>
                  <a:lnTo>
                    <a:pt x="925051" y="0"/>
                  </a:lnTo>
                  <a:lnTo>
                    <a:pt x="925051" y="1021969"/>
                  </a:lnTo>
                  <a:lnTo>
                    <a:pt x="0" y="1021969"/>
                  </a:lnTo>
                  <a:close/>
                </a:path>
              </a:pathLst>
            </a:custGeom>
            <a:blipFill>
              <a:blip r:embed="rId2"/>
              <a:stretch>
                <a:fillRect l="0" t="-8" r="0" b="-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258336" y="3534098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38996" y="904875"/>
            <a:ext cx="4212097" cy="109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WAVECON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89247" y="2356012"/>
            <a:ext cx="282486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CHANDIGARH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50572" y="2265894"/>
            <a:ext cx="5970912" cy="6596492"/>
            <a:chOff x="0" y="0"/>
            <a:chExt cx="925050" cy="1021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5051" cy="1021969"/>
            </a:xfrm>
            <a:custGeom>
              <a:avLst/>
              <a:gdLst/>
              <a:ahLst/>
              <a:cxnLst/>
              <a:rect r="r" b="b" t="t" l="l"/>
              <a:pathLst>
                <a:path h="1021969" w="925051">
                  <a:moveTo>
                    <a:pt x="0" y="0"/>
                  </a:moveTo>
                  <a:lnTo>
                    <a:pt x="925051" y="0"/>
                  </a:lnTo>
                  <a:lnTo>
                    <a:pt x="925051" y="1021969"/>
                  </a:lnTo>
                  <a:lnTo>
                    <a:pt x="0" y="1021969"/>
                  </a:lnTo>
                  <a:close/>
                </a:path>
              </a:pathLst>
            </a:custGeom>
            <a:blipFill>
              <a:blip r:embed="rId2"/>
              <a:stretch>
                <a:fillRect l="0" t="-9" r="0" b="-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038996" y="904875"/>
            <a:ext cx="4212097" cy="109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WAVECON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89247" y="2356012"/>
            <a:ext cx="282486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CHANDIGARH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89247" y="2974428"/>
            <a:ext cx="1247415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DELHI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89247" y="3597915"/>
            <a:ext cx="2100696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GURGAON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600887" y="3895370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49690" y="3990284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58336" y="3534098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50572" y="2265894"/>
            <a:ext cx="5970912" cy="6596492"/>
            <a:chOff x="0" y="0"/>
            <a:chExt cx="925050" cy="1021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5051" cy="1021969"/>
            </a:xfrm>
            <a:custGeom>
              <a:avLst/>
              <a:gdLst/>
              <a:ahLst/>
              <a:cxnLst/>
              <a:rect r="r" b="b" t="t" l="l"/>
              <a:pathLst>
                <a:path h="1021969" w="925051">
                  <a:moveTo>
                    <a:pt x="0" y="0"/>
                  </a:moveTo>
                  <a:lnTo>
                    <a:pt x="925051" y="0"/>
                  </a:lnTo>
                  <a:lnTo>
                    <a:pt x="925051" y="1021969"/>
                  </a:lnTo>
                  <a:lnTo>
                    <a:pt x="0" y="1021969"/>
                  </a:lnTo>
                  <a:close/>
                </a:path>
              </a:pathLst>
            </a:custGeom>
            <a:blipFill>
              <a:blip r:embed="rId2"/>
              <a:stretch>
                <a:fillRect l="0" t="-9" r="0" b="-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038996" y="904875"/>
            <a:ext cx="4212097" cy="109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WAVECON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89247" y="2356012"/>
            <a:ext cx="282486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CHANDIGARH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89247" y="2974428"/>
            <a:ext cx="1247415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DELHI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89247" y="3597915"/>
            <a:ext cx="2100696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GURGAON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89247" y="4218866"/>
            <a:ext cx="1493634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JAIPUR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600887" y="3895370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49690" y="3990284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58336" y="3534098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82965" y="437250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50572" y="2265894"/>
            <a:ext cx="5970912" cy="6596492"/>
            <a:chOff x="0" y="0"/>
            <a:chExt cx="925050" cy="1021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5051" cy="1021969"/>
            </a:xfrm>
            <a:custGeom>
              <a:avLst/>
              <a:gdLst/>
              <a:ahLst/>
              <a:cxnLst/>
              <a:rect r="r" b="b" t="t" l="l"/>
              <a:pathLst>
                <a:path h="1021969" w="925051">
                  <a:moveTo>
                    <a:pt x="0" y="0"/>
                  </a:moveTo>
                  <a:lnTo>
                    <a:pt x="925051" y="0"/>
                  </a:lnTo>
                  <a:lnTo>
                    <a:pt x="925051" y="1021969"/>
                  </a:lnTo>
                  <a:lnTo>
                    <a:pt x="0" y="1021969"/>
                  </a:lnTo>
                  <a:close/>
                </a:path>
              </a:pathLst>
            </a:custGeom>
            <a:blipFill>
              <a:blip r:embed="rId2"/>
              <a:stretch>
                <a:fillRect l="0" t="-8" r="0" b="-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038996" y="904875"/>
            <a:ext cx="4212097" cy="109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WAVECON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89247" y="2356012"/>
            <a:ext cx="282486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CHANDIGARH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89247" y="2974428"/>
            <a:ext cx="1247415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DELHI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89247" y="3597915"/>
            <a:ext cx="2100696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GURGAON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89247" y="4218866"/>
            <a:ext cx="1493634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JAIPUR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89247" y="4839818"/>
            <a:ext cx="2108790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LUCKNOW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600887" y="3895370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49690" y="3990284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58336" y="3534098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82965" y="437250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367109" y="437250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50572" y="2265894"/>
            <a:ext cx="5970912" cy="6596492"/>
            <a:chOff x="0" y="0"/>
            <a:chExt cx="925050" cy="1021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5051" cy="1021969"/>
            </a:xfrm>
            <a:custGeom>
              <a:avLst/>
              <a:gdLst/>
              <a:ahLst/>
              <a:cxnLst/>
              <a:rect r="r" b="b" t="t" l="l"/>
              <a:pathLst>
                <a:path h="1021969" w="925051">
                  <a:moveTo>
                    <a:pt x="0" y="0"/>
                  </a:moveTo>
                  <a:lnTo>
                    <a:pt x="925051" y="0"/>
                  </a:lnTo>
                  <a:lnTo>
                    <a:pt x="925051" y="1021969"/>
                  </a:lnTo>
                  <a:lnTo>
                    <a:pt x="0" y="1021969"/>
                  </a:lnTo>
                  <a:close/>
                </a:path>
              </a:pathLst>
            </a:custGeom>
            <a:blipFill>
              <a:blip r:embed="rId2"/>
              <a:stretch>
                <a:fillRect l="0" t="-8" r="0" b="-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038996" y="904875"/>
            <a:ext cx="4212097" cy="109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WAVECON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89247" y="2356012"/>
            <a:ext cx="282486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CHANDIGARH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89247" y="2974428"/>
            <a:ext cx="1247415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DELHI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89247" y="3597915"/>
            <a:ext cx="2100696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GURGAON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89247" y="4218866"/>
            <a:ext cx="1493634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JAIPUR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89247" y="4839818"/>
            <a:ext cx="2108790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LUCKNOW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89247" y="5460769"/>
            <a:ext cx="138906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PATNA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600887" y="3895370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49690" y="3990284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258336" y="3534098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482965" y="437250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367109" y="437250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305058" y="4661714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50572" y="2265894"/>
            <a:ext cx="5970912" cy="6596492"/>
            <a:chOff x="0" y="0"/>
            <a:chExt cx="925050" cy="1021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5051" cy="1021969"/>
            </a:xfrm>
            <a:custGeom>
              <a:avLst/>
              <a:gdLst/>
              <a:ahLst/>
              <a:cxnLst/>
              <a:rect r="r" b="b" t="t" l="l"/>
              <a:pathLst>
                <a:path h="1021969" w="925051">
                  <a:moveTo>
                    <a:pt x="0" y="0"/>
                  </a:moveTo>
                  <a:lnTo>
                    <a:pt x="925051" y="0"/>
                  </a:lnTo>
                  <a:lnTo>
                    <a:pt x="925051" y="1021969"/>
                  </a:lnTo>
                  <a:lnTo>
                    <a:pt x="0" y="1021969"/>
                  </a:lnTo>
                  <a:close/>
                </a:path>
              </a:pathLst>
            </a:custGeom>
            <a:blipFill>
              <a:blip r:embed="rId2"/>
              <a:stretch>
                <a:fillRect l="0" t="-8" r="0" b="-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038996" y="904875"/>
            <a:ext cx="4212097" cy="109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WAVECON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89247" y="2356012"/>
            <a:ext cx="282486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CHANDIGARH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89247" y="2974428"/>
            <a:ext cx="1247415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DELHI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89247" y="3597915"/>
            <a:ext cx="2100696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GURGAON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89247" y="4218866"/>
            <a:ext cx="1493634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JAIPUR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89247" y="6081721"/>
            <a:ext cx="1892989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KOLKATA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89247" y="4839818"/>
            <a:ext cx="2108790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LUCKNOW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89247" y="5460769"/>
            <a:ext cx="1389062" cy="53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673AB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PATNA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600887" y="3895370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349690" y="3990284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58336" y="3534098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482965" y="437250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367109" y="4372506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305058" y="4661714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8"/>
                </a:lnTo>
                <a:lnTo>
                  <a:pt x="0" y="1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823330" y="5187752"/>
            <a:ext cx="133275" cy="189828"/>
          </a:xfrm>
          <a:custGeom>
            <a:avLst/>
            <a:gdLst/>
            <a:ahLst/>
            <a:cxnLst/>
            <a:rect r="r" b="b" t="t" l="l"/>
            <a:pathLst>
              <a:path h="189828" w="133275">
                <a:moveTo>
                  <a:pt x="0" y="0"/>
                </a:moveTo>
                <a:lnTo>
                  <a:pt x="133275" y="0"/>
                </a:lnTo>
                <a:lnTo>
                  <a:pt x="133275" y="189827"/>
                </a:lnTo>
                <a:lnTo>
                  <a:pt x="0" y="1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DAGRBjKCpm0</dc:identifier>
  <dcterms:modified xsi:type="dcterms:W3CDTF">2011-08-01T06:04:30Z</dcterms:modified>
  <cp:revision>1</cp:revision>
  <dc:title>Wavecon is the fastest-growing telecom company in India, renowned for its cutting-edge technology and expansive network. It recently launched its 5G services, setting a new standard in ultra-fast internet connectivity across the nation. Committed to</dc:title>
</cp:coreProperties>
</file>